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96" r:id="rId4"/>
  </p:sldMasterIdLst>
  <p:notesMasterIdLst>
    <p:notesMasterId r:id="rId17"/>
  </p:notesMasterIdLst>
  <p:handoutMasterIdLst>
    <p:handoutMasterId r:id="rId18"/>
  </p:handoutMasterIdLst>
  <p:sldIdLst>
    <p:sldId id="256" r:id="rId5"/>
    <p:sldId id="302" r:id="rId6"/>
    <p:sldId id="278" r:id="rId7"/>
    <p:sldId id="308" r:id="rId8"/>
    <p:sldId id="282" r:id="rId9"/>
    <p:sldId id="284" r:id="rId10"/>
    <p:sldId id="286" r:id="rId11"/>
    <p:sldId id="288" r:id="rId12"/>
    <p:sldId id="289" r:id="rId13"/>
    <p:sldId id="291" r:id="rId14"/>
    <p:sldId id="292" r:id="rId15"/>
    <p:sldId id="262" r:id="rId16"/>
  </p:sldIdLst>
  <p:sldSz cx="9144000" cy="6858000" type="screen4x3"/>
  <p:notesSz cx="6950075" cy="9236075"/>
  <p:embeddedFontLst>
    <p:embeddedFont>
      <p:font typeface="MS PGothic" pitchFamily="34" charset="-128"/>
      <p:regular r:id="rId19"/>
    </p:embeddedFont>
    <p:embeddedFont>
      <p:font typeface="Segoe Light" charset="0"/>
      <p:regular r:id="rId20"/>
      <p:italic r:id="rId21"/>
    </p:embeddedFont>
    <p:embeddedFont>
      <p:font typeface="Calibri" pitchFamily="34" charset="0"/>
      <p:regular r:id="rId22"/>
      <p:bold r:id="rId23"/>
      <p:italic r:id="rId24"/>
      <p:boldItalic r:id="rId25"/>
    </p:embeddedFont>
    <p:embeddedFont>
      <p:font typeface="Segoe UI" pitchFamily="34" charset="0"/>
      <p:regular r:id="rId26"/>
      <p:bold r:id="rId27"/>
      <p:italic r:id="rId28"/>
      <p:boldItalic r:id="rId29"/>
    </p:embeddedFont>
    <p:embeddedFont>
      <p:font typeface="Cambria" pitchFamily="18" charset="0"/>
      <p:regular r:id="rId30"/>
      <p:bold r:id="rId31"/>
      <p:italic r:id="rId32"/>
      <p:boldItalic r:id="rId33"/>
    </p:embeddedFont>
    <p:embeddedFont>
      <p:font typeface="Segoe" charset="0"/>
      <p:regular r:id="rId34"/>
      <p:bold r:id="rId35"/>
      <p:italic r:id="rId36"/>
      <p:boldItalic r:id="rId37"/>
    </p:embeddedFont>
    <p:embeddedFont>
      <p:font typeface="Consolas" pitchFamily="49"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5665E41-4E6D-4620-A9D5-AB18E97A8966}">
          <p14:sldIdLst>
            <p14:sldId id="256"/>
            <p14:sldId id="302"/>
            <p14:sldId id="278"/>
            <p14:sldId id="308"/>
            <p14:sldId id="282"/>
            <p14:sldId id="284"/>
            <p14:sldId id="286"/>
            <p14:sldId id="288"/>
            <p14:sldId id="289"/>
            <p14:sldId id="291"/>
            <p14:sldId id="292"/>
            <p14:sldId id="262"/>
          </p14:sldIdLst>
        </p14:section>
        <p14:section name="Recycle Bin" id="{41FA40D9-FB05-4879-B8E8-56A9933A383D}">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dal Bordia" initials="BB" lastIdx="3" clrIdx="0"/>
  <p:cmAuthor id="1" name="Donna Corey (LCA)" initials="DC(" lastIdx="10" clrIdx="1"/>
  <p:cmAuthor id="2" name="Marius Marcu" initials="M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292"/>
    <a:srgbClr val="B8B8B8"/>
    <a:srgbClr val="E8E8E8"/>
    <a:srgbClr val="26262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14" autoAdjust="0"/>
    <p:restoredTop sz="84838" autoAdjust="0"/>
  </p:normalViewPr>
  <p:slideViewPr>
    <p:cSldViewPr>
      <p:cViewPr varScale="1">
        <p:scale>
          <a:sx n="62" d="100"/>
          <a:sy n="62" d="100"/>
        </p:scale>
        <p:origin x="-1350" y="-84"/>
      </p:cViewPr>
      <p:guideLst>
        <p:guide orient="horz" pos="2160"/>
        <p:guide pos="2880"/>
      </p:guideLst>
    </p:cSldViewPr>
  </p:slideViewPr>
  <p:outlineViewPr>
    <p:cViewPr>
      <p:scale>
        <a:sx n="33" d="100"/>
        <a:sy n="33" d="100"/>
      </p:scale>
      <p:origin x="0" y="2088"/>
    </p:cViewPr>
  </p:outlineViewPr>
  <p:notesTextViewPr>
    <p:cViewPr>
      <p:scale>
        <a:sx n="1" d="1"/>
        <a:sy n="1" d="1"/>
      </p:scale>
      <p:origin x="0" y="0"/>
    </p:cViewPr>
  </p:notesTextViewPr>
  <p:sorterViewPr>
    <p:cViewPr>
      <p:scale>
        <a:sx n="150" d="100"/>
        <a:sy n="150" d="100"/>
      </p:scale>
      <p:origin x="0" y="0"/>
    </p:cViewPr>
  </p:sorterViewPr>
  <p:notesViewPr>
    <p:cSldViewPr>
      <p:cViewPr>
        <p:scale>
          <a:sx n="90" d="100"/>
          <a:sy n="90" d="100"/>
        </p:scale>
        <p:origin x="-3018"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font" Target="fonts/font2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Today, 80% of you deal with more than one database </a:t>
            </a:r>
            <a:r>
              <a:rPr lang="en-US" sz="1400" dirty="0" smtClean="0"/>
              <a:t>platform*</a:t>
            </a:r>
            <a:endParaRPr lang="en-US" sz="1400" dirty="0"/>
          </a:p>
        </c:rich>
      </c:tx>
      <c:layout/>
      <c:overlay val="0"/>
    </c:title>
    <c:autoTitleDeleted val="0"/>
    <c:plotArea>
      <c:layout/>
      <c:pieChart>
        <c:varyColors val="1"/>
        <c:ser>
          <c:idx val="0"/>
          <c:order val="0"/>
          <c:tx>
            <c:strRef>
              <c:f>Sheet1!$B$2</c:f>
              <c:strCache>
                <c:ptCount val="1"/>
                <c:pt idx="0">
                  <c:v>Series 1</c:v>
                </c:pt>
              </c:strCache>
            </c:strRef>
          </c:tx>
          <c:dLbls>
            <c:showLegendKey val="0"/>
            <c:showVal val="0"/>
            <c:showCatName val="0"/>
            <c:showSerName val="0"/>
            <c:showPercent val="1"/>
            <c:showBubbleSize val="0"/>
            <c:showLeaderLines val="1"/>
          </c:dLbls>
          <c:cat>
            <c:strRef>
              <c:f>Sheet1!$A$3:$A$7</c:f>
              <c:strCache>
                <c:ptCount val="5"/>
                <c:pt idx="0">
                  <c:v>1</c:v>
                </c:pt>
                <c:pt idx="1">
                  <c:v>2</c:v>
                </c:pt>
                <c:pt idx="2">
                  <c:v>3</c:v>
                </c:pt>
                <c:pt idx="3">
                  <c:v>4</c:v>
                </c:pt>
                <c:pt idx="4">
                  <c:v>5+</c:v>
                </c:pt>
              </c:strCache>
            </c:strRef>
          </c:cat>
          <c:val>
            <c:numRef>
              <c:f>Sheet1!$B$3:$B$7</c:f>
              <c:numCache>
                <c:formatCode>General</c:formatCode>
                <c:ptCount val="5"/>
                <c:pt idx="0">
                  <c:v>0.2</c:v>
                </c:pt>
                <c:pt idx="1">
                  <c:v>0.33</c:v>
                </c:pt>
                <c:pt idx="2">
                  <c:v>0.25</c:v>
                </c:pt>
                <c:pt idx="3">
                  <c:v>0.08</c:v>
                </c:pt>
                <c:pt idx="4">
                  <c:v>0.14000000000000001</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050"/>
          </a:pPr>
          <a:endParaRPr lang="en-US"/>
        </a:p>
      </c:txPr>
    </c:legend>
    <c:plotVisOnly val="1"/>
    <c:dispBlanksAs val="gap"/>
    <c:showDLblsOverMax val="0"/>
  </c:chart>
  <c:txPr>
    <a:bodyPr/>
    <a:lstStyle/>
    <a:p>
      <a:pPr>
        <a:defRPr sz="18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1" i="0" u="none" strike="noStrike" baseline="0" dirty="0" smtClean="0">
                <a:effectLst/>
              </a:rPr>
              <a:t>Microsoft SQL Server is the most widely deployed Database on the planet**</a:t>
            </a:r>
            <a:endParaRPr lang="en-US" sz="1400" dirty="0"/>
          </a:p>
        </c:rich>
      </c:tx>
      <c:layout/>
      <c:overlay val="0"/>
    </c:title>
    <c:autoTitleDeleted val="0"/>
    <c:plotArea>
      <c:layout/>
      <c:pieChart>
        <c:varyColors val="1"/>
        <c:ser>
          <c:idx val="0"/>
          <c:order val="0"/>
          <c:tx>
            <c:strRef>
              <c:f>Sheet1!$B$2</c:f>
              <c:strCache>
                <c:ptCount val="1"/>
                <c:pt idx="0">
                  <c:v>Series 1</c:v>
                </c:pt>
              </c:strCache>
            </c:strRef>
          </c:tx>
          <c:dLbls>
            <c:showLegendKey val="0"/>
            <c:showVal val="0"/>
            <c:showCatName val="0"/>
            <c:showSerName val="0"/>
            <c:showPercent val="1"/>
            <c:showBubbleSize val="0"/>
            <c:showLeaderLines val="1"/>
          </c:dLbls>
          <c:cat>
            <c:strRef>
              <c:f>Sheet1!$A$3:$A$8</c:f>
              <c:strCache>
                <c:ptCount val="6"/>
                <c:pt idx="0">
                  <c:v>IBM</c:v>
                </c:pt>
                <c:pt idx="1">
                  <c:v>Microsoft SQL Server</c:v>
                </c:pt>
                <c:pt idx="2">
                  <c:v>MySQL</c:v>
                </c:pt>
                <c:pt idx="3">
                  <c:v>Oracle</c:v>
                </c:pt>
                <c:pt idx="4">
                  <c:v>Sybase</c:v>
                </c:pt>
                <c:pt idx="5">
                  <c:v>Other</c:v>
                </c:pt>
              </c:strCache>
            </c:strRef>
          </c:cat>
          <c:val>
            <c:numRef>
              <c:f>Sheet1!$B$3:$B$8</c:f>
              <c:numCache>
                <c:formatCode>#,##0</c:formatCode>
                <c:ptCount val="6"/>
                <c:pt idx="0">
                  <c:v>91930</c:v>
                </c:pt>
                <c:pt idx="1">
                  <c:v>580168</c:v>
                </c:pt>
                <c:pt idx="2">
                  <c:v>216546</c:v>
                </c:pt>
                <c:pt idx="3">
                  <c:v>235051</c:v>
                </c:pt>
                <c:pt idx="4">
                  <c:v>22362</c:v>
                </c:pt>
                <c:pt idx="5">
                  <c:v>80392</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050"/>
          </a:pPr>
          <a:endParaRPr lang="en-US"/>
        </a:p>
      </c:txPr>
    </c:legend>
    <c:plotVisOnly val="1"/>
    <c:dispBlanksAs val="gap"/>
    <c:showDLblsOverMax val="0"/>
  </c:chart>
  <c:txPr>
    <a:bodyPr/>
    <a:lstStyle/>
    <a:p>
      <a:pPr>
        <a:defRPr sz="1800" b="1"/>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2-02-01T08:49:25.921" idx="5">
    <p:pos x="61" y="3973"/>
    <p:text>Do you have links to the content?  Is this public content?  If not, do we have permission to reference?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2-02-01T09:22:36.464" idx="6">
    <p:pos x="4989" y="854"/>
    <p:text>Need to remove this or revise.  We do not want to give erronous impress that SharePoint is SQL Server.  Perhaps you can change to be similiiar to 3rd party apps (e.g. supporting Microsoft applications)</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2-02-01T08:51:46.514" idx="7">
    <p:pos x="4481" y="144"/>
    <p:text>Do we have a license to use the PASS logo?</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2-02-01T08:56:09.739" idx="9">
    <p:pos x="10" y="10"/>
    <p:text>You need to update the notice below.  It has the wrong date and incorrect trademark list.  See 
http://lcaweb/marketing/Pages/LegalNotices.aspx "Documentation Template" for updated text and refer to Trademark List if you do know which Microsoft products referenced in this deck are trademarked.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E0951B30-A36B-4A55-8A49-C90300D36A84}" type="datetimeFigureOut">
              <a:rPr lang="en-US" smtClean="0"/>
              <a:t>3/12/2012</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E1BD46AB-E7E6-41E3-AFE7-E729006CAD62}" type="slidenum">
              <a:rPr lang="en-US" smtClean="0"/>
              <a:t>‹#›</a:t>
            </a:fld>
            <a:endParaRPr lang="en-US"/>
          </a:p>
        </p:txBody>
      </p:sp>
    </p:spTree>
    <p:extLst>
      <p:ext uri="{BB962C8B-B14F-4D97-AF65-F5344CB8AC3E}">
        <p14:creationId xmlns:p14="http://schemas.microsoft.com/office/powerpoint/2010/main" val="90762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49C8FA79-B440-4F2F-929F-E8EFA50B5750}" type="datetimeFigureOut">
              <a:rPr lang="en-US" smtClean="0"/>
              <a:t>3/12/2012</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89D5A5AB-9D22-4354-8089-2AE811D4E282}" type="slidenum">
              <a:rPr lang="en-US" smtClean="0"/>
              <a:t>‹#›</a:t>
            </a:fld>
            <a:endParaRPr lang="en-US"/>
          </a:p>
        </p:txBody>
      </p:sp>
    </p:spTree>
    <p:extLst>
      <p:ext uri="{BB962C8B-B14F-4D97-AF65-F5344CB8AC3E}">
        <p14:creationId xmlns:p14="http://schemas.microsoft.com/office/powerpoint/2010/main" val="333530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t>1</a:t>
            </a:fld>
            <a:endParaRPr lang="en-US"/>
          </a:p>
        </p:txBody>
      </p:sp>
    </p:spTree>
    <p:extLst>
      <p:ext uri="{BB962C8B-B14F-4D97-AF65-F5344CB8AC3E}">
        <p14:creationId xmlns:p14="http://schemas.microsoft.com/office/powerpoint/2010/main" val="1116605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t>10</a:t>
            </a:fld>
            <a:endParaRPr lang="en-US"/>
          </a:p>
        </p:txBody>
      </p:sp>
    </p:spTree>
    <p:extLst>
      <p:ext uri="{BB962C8B-B14F-4D97-AF65-F5344CB8AC3E}">
        <p14:creationId xmlns:p14="http://schemas.microsoft.com/office/powerpoint/2010/main" val="4046198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t>11</a:t>
            </a:fld>
            <a:endParaRPr lang="en-US"/>
          </a:p>
        </p:txBody>
      </p:sp>
    </p:spTree>
    <p:extLst>
      <p:ext uri="{BB962C8B-B14F-4D97-AF65-F5344CB8AC3E}">
        <p14:creationId xmlns:p14="http://schemas.microsoft.com/office/powerpoint/2010/main" val="868865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t>12</a:t>
            </a:fld>
            <a:endParaRPr lang="en-US"/>
          </a:p>
        </p:txBody>
      </p:sp>
    </p:spTree>
    <p:extLst>
      <p:ext uri="{BB962C8B-B14F-4D97-AF65-F5344CB8AC3E}">
        <p14:creationId xmlns:p14="http://schemas.microsoft.com/office/powerpoint/2010/main" val="578598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t>2</a:t>
            </a:fld>
            <a:endParaRPr lang="en-US"/>
          </a:p>
        </p:txBody>
      </p:sp>
    </p:spTree>
    <p:extLst>
      <p:ext uri="{BB962C8B-B14F-4D97-AF65-F5344CB8AC3E}">
        <p14:creationId xmlns:p14="http://schemas.microsoft.com/office/powerpoint/2010/main" val="3912961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smtClean="0"/>
          </a:p>
        </p:txBody>
      </p:sp>
      <p:sp>
        <p:nvSpPr>
          <p:cNvPr id="4" name="Slide Number Placeholder 3"/>
          <p:cNvSpPr>
            <a:spLocks noGrp="1"/>
          </p:cNvSpPr>
          <p:nvPr>
            <p:ph type="sldNum" sz="quarter" idx="10"/>
          </p:nvPr>
        </p:nvSpPr>
        <p:spPr/>
        <p:txBody>
          <a:bodyPr/>
          <a:lstStyle/>
          <a:p>
            <a:fld id="{89D5A5AB-9D22-4354-8089-2AE811D4E282}" type="slidenum">
              <a:rPr lang="en-US" smtClean="0"/>
              <a:t>3</a:t>
            </a:fld>
            <a:endParaRPr lang="en-US"/>
          </a:p>
        </p:txBody>
      </p:sp>
    </p:spTree>
    <p:extLst>
      <p:ext uri="{BB962C8B-B14F-4D97-AF65-F5344CB8AC3E}">
        <p14:creationId xmlns:p14="http://schemas.microsoft.com/office/powerpoint/2010/main" val="56497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9D5A5AB-9D22-4354-8089-2AE811D4E282}" type="slidenum">
              <a:rPr lang="en-US" smtClean="0"/>
              <a:t>4</a:t>
            </a:fld>
            <a:endParaRPr lang="en-US"/>
          </a:p>
        </p:txBody>
      </p:sp>
    </p:spTree>
    <p:extLst>
      <p:ext uri="{BB962C8B-B14F-4D97-AF65-F5344CB8AC3E}">
        <p14:creationId xmlns:p14="http://schemas.microsoft.com/office/powerpoint/2010/main" val="40593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D5A5AB-9D22-4354-8089-2AE811D4E282}" type="slidenum">
              <a:rPr lang="en-US" smtClean="0"/>
              <a:t>5</a:t>
            </a:fld>
            <a:endParaRPr lang="en-US"/>
          </a:p>
        </p:txBody>
      </p:sp>
    </p:spTree>
    <p:extLst>
      <p:ext uri="{BB962C8B-B14F-4D97-AF65-F5344CB8AC3E}">
        <p14:creationId xmlns:p14="http://schemas.microsoft.com/office/powerpoint/2010/main" val="2084418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t>6</a:t>
            </a:fld>
            <a:endParaRPr lang="en-US"/>
          </a:p>
        </p:txBody>
      </p:sp>
    </p:spTree>
    <p:extLst>
      <p:ext uri="{BB962C8B-B14F-4D97-AF65-F5344CB8AC3E}">
        <p14:creationId xmlns:p14="http://schemas.microsoft.com/office/powerpoint/2010/main" val="205358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9D5A5AB-9D22-4354-8089-2AE811D4E282}" type="slidenum">
              <a:rPr lang="en-US" smtClean="0"/>
              <a:t>7</a:t>
            </a:fld>
            <a:endParaRPr lang="en-US"/>
          </a:p>
        </p:txBody>
      </p:sp>
    </p:spTree>
    <p:extLst>
      <p:ext uri="{BB962C8B-B14F-4D97-AF65-F5344CB8AC3E}">
        <p14:creationId xmlns:p14="http://schemas.microsoft.com/office/powerpoint/2010/main" val="27648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t>8</a:t>
            </a:fld>
            <a:endParaRPr lang="en-US"/>
          </a:p>
        </p:txBody>
      </p:sp>
    </p:spTree>
    <p:extLst>
      <p:ext uri="{BB962C8B-B14F-4D97-AF65-F5344CB8AC3E}">
        <p14:creationId xmlns:p14="http://schemas.microsoft.com/office/powerpoint/2010/main" val="3824778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t>9</a:t>
            </a:fld>
            <a:endParaRPr lang="en-US"/>
          </a:p>
        </p:txBody>
      </p:sp>
    </p:spTree>
    <p:extLst>
      <p:ext uri="{BB962C8B-B14F-4D97-AF65-F5344CB8AC3E}">
        <p14:creationId xmlns:p14="http://schemas.microsoft.com/office/powerpoint/2010/main" val="2105480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7853" y="1143001"/>
            <a:ext cx="7772400" cy="1143000"/>
          </a:xfrm>
        </p:spPr>
        <p:txBody>
          <a:bodyPr>
            <a:normAutofit/>
          </a:bodyPr>
          <a:lstStyle>
            <a:lvl1pPr>
              <a:defRPr sz="3600">
                <a:solidFill>
                  <a:srgbClr val="E8E8E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29876" y="2275703"/>
            <a:ext cx="7029632" cy="772297"/>
          </a:xfrm>
        </p:spPr>
        <p:txBody>
          <a:bodyPr>
            <a:normAutofit/>
          </a:bodyPr>
          <a:lstStyle>
            <a:lvl1pPr marL="0" indent="0" algn="l">
              <a:buNone/>
              <a:defRPr sz="2400">
                <a:solidFill>
                  <a:srgbClr val="E8E8E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7"/>
          <p:cNvSpPr>
            <a:spLocks/>
          </p:cNvSpPr>
          <p:nvPr/>
        </p:nvSpPr>
        <p:spPr bwMode="auto">
          <a:xfrm>
            <a:off x="468313" y="3332163"/>
            <a:ext cx="41751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lstStyle/>
          <a:p>
            <a:pPr algn="l">
              <a:lnSpc>
                <a:spcPct val="90000"/>
              </a:lnSpc>
            </a:pPr>
            <a:r>
              <a:rPr lang="en-US" sz="800" dirty="0">
                <a:solidFill>
                  <a:srgbClr val="E8E8E8"/>
                </a:solidFill>
                <a:latin typeface="+mn-lt"/>
              </a:rPr>
              <a:t>This document has been prepared for limited distribution within </a:t>
            </a:r>
            <a:r>
              <a:rPr lang="en-US" sz="800" dirty="0" smtClean="0">
                <a:solidFill>
                  <a:srgbClr val="E8E8E8"/>
                </a:solidFill>
                <a:latin typeface="+mn-lt"/>
              </a:rPr>
              <a:t>Microsoft.</a:t>
            </a:r>
            <a:r>
              <a:rPr lang="en-US" sz="800" baseline="0" dirty="0" smtClean="0">
                <a:solidFill>
                  <a:srgbClr val="E8E8E8"/>
                </a:solidFill>
                <a:latin typeface="+mn-lt"/>
              </a:rPr>
              <a:t> </a:t>
            </a:r>
            <a:r>
              <a:rPr lang="en-US" sz="800" dirty="0" smtClean="0">
                <a:solidFill>
                  <a:srgbClr val="E8E8E8"/>
                </a:solidFill>
                <a:latin typeface="+mn-lt"/>
              </a:rPr>
              <a:t>This </a:t>
            </a:r>
            <a:r>
              <a:rPr lang="en-US" sz="800" dirty="0">
                <a:solidFill>
                  <a:srgbClr val="E8E8E8"/>
                </a:solidFill>
                <a:latin typeface="+mn-lt"/>
              </a:rPr>
              <a:t>document contains materials and information that Microsoft considers confidential, </a:t>
            </a:r>
            <a:r>
              <a:rPr lang="en-US" sz="800" dirty="0" smtClean="0">
                <a:solidFill>
                  <a:srgbClr val="E8E8E8"/>
                </a:solidFill>
                <a:latin typeface="+mn-lt"/>
              </a:rPr>
              <a:t>proprietary, </a:t>
            </a:r>
            <a:r>
              <a:rPr lang="en-US" sz="800" dirty="0">
                <a:solidFill>
                  <a:srgbClr val="E8E8E8"/>
                </a:solidFill>
                <a:latin typeface="+mn-lt"/>
              </a:rPr>
              <a:t>and significant for the protection of its business. </a:t>
            </a:r>
            <a:r>
              <a:rPr lang="en-US" sz="800" kern="1200" dirty="0" smtClean="0">
                <a:solidFill>
                  <a:srgbClr val="E8E8E8"/>
                </a:solidFill>
                <a:effectLst/>
                <a:latin typeface="+mn-lt"/>
                <a:ea typeface="+mn-ea"/>
                <a:cs typeface="+mn-cs"/>
              </a:rPr>
              <a:t>The distribution of this document is limited to those solely involved with the program described within.</a:t>
            </a:r>
            <a:endParaRPr lang="en-US" sz="800" dirty="0">
              <a:solidFill>
                <a:srgbClr val="E8E8E8"/>
              </a:solidFill>
              <a:latin typeface="+mn-lt"/>
              <a:ea typeface="MS PGothic" pitchFamily="34" charset="-128"/>
              <a:sym typeface="Segoe" charset="0"/>
            </a:endParaRPr>
          </a:p>
        </p:txBody>
      </p:sp>
      <p:sp>
        <p:nvSpPr>
          <p:cNvPr id="10" name="TextBox 9"/>
          <p:cNvSpPr txBox="1">
            <a:spLocks noChangeArrowheads="1"/>
          </p:cNvSpPr>
          <p:nvPr/>
        </p:nvSpPr>
        <p:spPr bwMode="auto">
          <a:xfrm>
            <a:off x="539750" y="6021388"/>
            <a:ext cx="2273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sz="800" dirty="0">
                <a:solidFill>
                  <a:srgbClr val="E8E8E8"/>
                </a:solidFill>
                <a:latin typeface="Arial" pitchFamily="34" charset="0"/>
                <a:cs typeface="Times New Roman" pitchFamily="18" charset="0"/>
              </a:rPr>
              <a:t>Confidential and Proprietary © </a:t>
            </a:r>
            <a:r>
              <a:rPr lang="en-US" sz="800" dirty="0" smtClean="0">
                <a:solidFill>
                  <a:srgbClr val="E8E8E8"/>
                </a:solidFill>
                <a:latin typeface="Arial" pitchFamily="34" charset="0"/>
                <a:cs typeface="Times New Roman" pitchFamily="18" charset="0"/>
              </a:rPr>
              <a:t>2011 </a:t>
            </a:r>
            <a:r>
              <a:rPr lang="en-US" sz="800" dirty="0">
                <a:solidFill>
                  <a:srgbClr val="E8E8E8"/>
                </a:solidFill>
                <a:latin typeface="Arial" pitchFamily="34" charset="0"/>
                <a:cs typeface="Times New Roman" pitchFamily="18" charset="0"/>
              </a:rPr>
              <a:t>Microsoft</a:t>
            </a:r>
          </a:p>
          <a:p>
            <a:pPr algn="l" eaLnBrk="1" hangingPunct="1"/>
            <a:r>
              <a:rPr lang="en-US" sz="800" dirty="0">
                <a:solidFill>
                  <a:srgbClr val="E8E8E8"/>
                </a:solidFill>
                <a:latin typeface="Arial" pitchFamily="34" charset="0"/>
                <a:ea typeface="Cambria" pitchFamily="18" charset="0"/>
                <a:cs typeface="Times New Roman" pitchFamily="18" charset="0"/>
              </a:rPr>
              <a:t>Last Updated: </a:t>
            </a:r>
            <a:fld id="{AD4E979C-9C54-42F0-B9E0-2724E2F47EF2}" type="datetime2">
              <a:rPr lang="en-US" sz="800">
                <a:solidFill>
                  <a:srgbClr val="E8E8E8"/>
                </a:solidFill>
                <a:latin typeface="Arial" pitchFamily="34" charset="0"/>
                <a:ea typeface="Cambria" pitchFamily="18" charset="0"/>
                <a:cs typeface="Times New Roman" pitchFamily="18" charset="0"/>
              </a:rPr>
              <a:pPr algn="l" eaLnBrk="1" hangingPunct="1"/>
              <a:t>Monday, March 12, 2012</a:t>
            </a:fld>
            <a:endParaRPr lang="en-US" sz="800" dirty="0">
              <a:solidFill>
                <a:srgbClr val="E8E8E8"/>
              </a:solidFill>
              <a:cs typeface="Arial"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817" y="5431528"/>
            <a:ext cx="2107383" cy="435872"/>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817" y="5431528"/>
            <a:ext cx="2107383" cy="435872"/>
          </a:xfrm>
          <a:prstGeom prst="rect">
            <a:avLst/>
          </a:prstGeom>
        </p:spPr>
      </p:pic>
    </p:spTree>
    <p:extLst>
      <p:ext uri="{BB962C8B-B14F-4D97-AF65-F5344CB8AC3E}">
        <p14:creationId xmlns:p14="http://schemas.microsoft.com/office/powerpoint/2010/main" val="268896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D271169-D5A2-4E26-9D3F-58E320BF9E89}" type="slidenum">
              <a:rPr lang="en-US" smtClean="0"/>
              <a:t>‹#›</a:t>
            </a:fld>
            <a:endParaRPr lang="en-US"/>
          </a:p>
        </p:txBody>
      </p:sp>
      <p:sp>
        <p:nvSpPr>
          <p:cNvPr id="7" name="Text Placeholder 2"/>
          <p:cNvSpPr>
            <a:spLocks noGrp="1"/>
          </p:cNvSpPr>
          <p:nvPr>
            <p:ph idx="1"/>
          </p:nvPr>
        </p:nvSpPr>
        <p:spPr>
          <a:xfrm>
            <a:off x="457200" y="990600"/>
            <a:ext cx="8229600" cy="5181600"/>
          </a:xfrm>
          <a:prstGeom prst="rect">
            <a:avLst/>
          </a:prstGeom>
        </p:spPr>
        <p:txBody>
          <a:bodyPr vert="horz" lIns="91440" tIns="45720" rIns="91440" bIns="45720" rtlCol="0">
            <a:normAutofit/>
          </a:bodyPr>
          <a:lstStyle>
            <a:lvl1pPr marL="457200" indent="-457200">
              <a:buFont typeface="+mj-lt"/>
              <a:buAutoNum type="arabicPeriod"/>
              <a:defRPr>
                <a:latin typeface="Consolas" pitchFamily="49" charset="0"/>
                <a:cs typeface="Consolas" pitchFamily="49" charset="0"/>
              </a:defRPr>
            </a:lvl1pPr>
            <a:lvl2pPr marL="617220" indent="-342900">
              <a:buFont typeface="+mj-lt"/>
              <a:buAutoNum type="arabicPeriod"/>
              <a:defRPr>
                <a:latin typeface="Consolas" pitchFamily="49" charset="0"/>
                <a:cs typeface="Consolas" pitchFamily="49" charset="0"/>
              </a:defRPr>
            </a:lvl2pPr>
            <a:lvl3pPr marL="845820" indent="-342900">
              <a:buFont typeface="+mj-lt"/>
              <a:buAutoNum type="arabicPeriod"/>
              <a:defRPr>
                <a:latin typeface="Consolas" pitchFamily="49" charset="0"/>
                <a:cs typeface="Consolas" pitchFamily="49" charset="0"/>
              </a:defRPr>
            </a:lvl3pPr>
            <a:lvl4pPr marL="960120" indent="-228600">
              <a:buFont typeface="+mj-lt"/>
              <a:buAutoNum type="arabicPeriod"/>
              <a:defRPr>
                <a:latin typeface="Consolas" pitchFamily="49" charset="0"/>
                <a:cs typeface="Consolas" pitchFamily="49" charset="0"/>
              </a:defRPr>
            </a:lvl4pPr>
            <a:lvl5pPr marL="1188720" indent="-228600">
              <a:buFont typeface="+mj-lt"/>
              <a:buAutoNum type="arabicPeriod"/>
              <a:defRPr>
                <a:latin typeface="Consolas" pitchFamily="49" charset="0"/>
                <a:cs typeface="Consolas" pitchFamily="49" charset="0"/>
              </a:defRPr>
            </a:lvl5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4593" y="6430821"/>
            <a:ext cx="1267082" cy="262072"/>
          </a:xfrm>
          <a:prstGeom prst="rect">
            <a:avLst/>
          </a:prstGeom>
        </p:spPr>
      </p:pic>
    </p:spTree>
    <p:extLst>
      <p:ext uri="{BB962C8B-B14F-4D97-AF65-F5344CB8AC3E}">
        <p14:creationId xmlns:p14="http://schemas.microsoft.com/office/powerpoint/2010/main" val="366660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ack Cove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D271169-D5A2-4E26-9D3F-58E320BF9E89}" type="slidenum">
              <a:rPr lang="en-US" smtClean="0"/>
              <a:t>‹#›</a:t>
            </a:fld>
            <a:endParaRPr lang="en-US"/>
          </a:p>
        </p:txBody>
      </p:sp>
      <p:sp>
        <p:nvSpPr>
          <p:cNvPr id="7" name="Text Box 3"/>
          <p:cNvSpPr txBox="1">
            <a:spLocks noChangeArrowheads="1"/>
          </p:cNvSpPr>
          <p:nvPr/>
        </p:nvSpPr>
        <p:spPr bwMode="blackWhite">
          <a:xfrm>
            <a:off x="381000" y="606502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val="B8B8B8"/>
                </a:solidFill>
                <a:latin typeface="Segoe" pitchFamily="34" charset="0"/>
                <a:cs typeface="Arial" charset="0"/>
              </a:rPr>
              <a:t>© </a:t>
            </a:r>
            <a:r>
              <a:rPr lang="en-US" sz="700" dirty="0" smtClean="0">
                <a:solidFill>
                  <a:srgbClr val="B8B8B8"/>
                </a:solidFill>
                <a:latin typeface="Segoe" pitchFamily="34" charset="0"/>
                <a:cs typeface="Arial" charset="0"/>
              </a:rPr>
              <a:t>2011 Microsoft </a:t>
            </a:r>
            <a:r>
              <a:rPr lang="en-US" sz="700" dirty="0">
                <a:solidFill>
                  <a:srgbClr val="B8B8B8"/>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val="B8B8B8"/>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B8B8B8"/>
                </a:solidFill>
                <a:latin typeface="Segoe" pitchFamily="34" charset="0"/>
                <a:cs typeface="Arial" charset="0"/>
              </a:rPr>
            </a:br>
            <a:r>
              <a:rPr lang="en-US" sz="700" dirty="0">
                <a:solidFill>
                  <a:srgbClr val="B8B8B8"/>
                </a:solidFill>
                <a:latin typeface="Segoe" pitchFamily="34" charset="0"/>
                <a:cs typeface="Arial" charset="0"/>
              </a:rPr>
              <a:t>MICROSOFT MAKES NO WARRANTIES, EXPRESS, IMPLIED OR STATUTORY, AS TO THE INFORMATION IN THIS PRESENTATION.</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05729" y="2942511"/>
            <a:ext cx="1916666" cy="54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Box 3"/>
          <p:cNvSpPr txBox="1">
            <a:spLocks noChangeArrowheads="1"/>
          </p:cNvSpPr>
          <p:nvPr userDrawn="1"/>
        </p:nvSpPr>
        <p:spPr bwMode="blackWhite">
          <a:xfrm>
            <a:off x="381000" y="606502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val="B8B8B8"/>
                </a:solidFill>
                <a:latin typeface="Segoe" pitchFamily="34" charset="0"/>
                <a:cs typeface="Arial" charset="0"/>
              </a:rPr>
              <a:t>© </a:t>
            </a:r>
            <a:r>
              <a:rPr lang="en-US" sz="700" dirty="0" smtClean="0">
                <a:solidFill>
                  <a:srgbClr val="B8B8B8"/>
                </a:solidFill>
                <a:latin typeface="Segoe" pitchFamily="34" charset="0"/>
                <a:cs typeface="Arial" charset="0"/>
              </a:rPr>
              <a:t>2011 Microsoft </a:t>
            </a:r>
            <a:r>
              <a:rPr lang="en-US" sz="700" dirty="0">
                <a:solidFill>
                  <a:srgbClr val="B8B8B8"/>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val="B8B8B8"/>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B8B8B8"/>
                </a:solidFill>
                <a:latin typeface="Segoe" pitchFamily="34" charset="0"/>
                <a:cs typeface="Arial" charset="0"/>
              </a:rPr>
            </a:br>
            <a:r>
              <a:rPr lang="en-US" sz="700" dirty="0">
                <a:solidFill>
                  <a:srgbClr val="B8B8B8"/>
                </a:solidFill>
                <a:latin typeface="Segoe" pitchFamily="34" charset="0"/>
                <a:cs typeface="Arial" charset="0"/>
              </a:rPr>
              <a:t>MICROSOFT MAKES NO WARRANTIES, EXPRESS, IMPLIED OR STATUTORY, AS TO THE INFORMATION IN THIS PRESENTATION.</a:t>
            </a:r>
          </a:p>
        </p:txBody>
      </p:sp>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605729" y="2942511"/>
            <a:ext cx="1916666" cy="54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4225602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D271169-D5A2-4E26-9D3F-58E320BF9E89}" type="slidenum">
              <a:rPr lang="en-US" smtClean="0"/>
              <a:t>‹#›</a:t>
            </a:fld>
            <a:endParaRPr lang="en-US"/>
          </a:p>
        </p:txBody>
      </p:sp>
      <p:sp>
        <p:nvSpPr>
          <p:cNvPr id="7" name="Text Placeholder 2"/>
          <p:cNvSpPr>
            <a:spLocks noGrp="1"/>
          </p:cNvSpPr>
          <p:nvPr>
            <p:ph idx="1"/>
          </p:nvPr>
        </p:nvSpPr>
        <p:spPr>
          <a:xfrm>
            <a:off x="457200" y="990600"/>
            <a:ext cx="8229600" cy="5181600"/>
          </a:xfrm>
          <a:prstGeom prst="rect">
            <a:avLst/>
          </a:prstGeom>
        </p:spPr>
        <p:txBody>
          <a:bodyPr vert="horz" lIns="91440" tIns="45720" rIns="91440" bIns="45720" rtlCol="0">
            <a:normAutofit/>
          </a:bodyPr>
          <a:lstStyle>
            <a:lvl1pPr marL="457200" indent="-457200">
              <a:buFont typeface="+mj-lt"/>
              <a:buAutoNum type="arabicPeriod"/>
              <a:defRPr>
                <a:latin typeface="Consolas" pitchFamily="49" charset="0"/>
                <a:cs typeface="Consolas" pitchFamily="49" charset="0"/>
              </a:defRPr>
            </a:lvl1pPr>
            <a:lvl2pPr marL="617220" indent="-342900">
              <a:buFont typeface="+mj-lt"/>
              <a:buAutoNum type="arabicPeriod"/>
              <a:defRPr>
                <a:latin typeface="Consolas" pitchFamily="49" charset="0"/>
                <a:cs typeface="Consolas" pitchFamily="49" charset="0"/>
              </a:defRPr>
            </a:lvl2pPr>
            <a:lvl3pPr marL="845820" indent="-342900">
              <a:buFont typeface="+mj-lt"/>
              <a:buAutoNum type="arabicPeriod"/>
              <a:defRPr>
                <a:latin typeface="Consolas" pitchFamily="49" charset="0"/>
                <a:cs typeface="Consolas" pitchFamily="49" charset="0"/>
              </a:defRPr>
            </a:lvl3pPr>
            <a:lvl4pPr marL="960120" indent="-228600">
              <a:buFont typeface="+mj-lt"/>
              <a:buAutoNum type="arabicPeriod"/>
              <a:defRPr>
                <a:latin typeface="Consolas" pitchFamily="49" charset="0"/>
                <a:cs typeface="Consolas" pitchFamily="49" charset="0"/>
              </a:defRPr>
            </a:lvl4pPr>
            <a:lvl5pPr marL="1188720" indent="-228600">
              <a:buFont typeface="+mj-lt"/>
              <a:buAutoNum type="arabicPeriod"/>
              <a:defRPr>
                <a:latin typeface="Consolas" pitchFamily="49" charset="0"/>
                <a:cs typeface="Consolas" pitchFamily="49" charset="0"/>
              </a:defRPr>
            </a:lvl5pPr>
          </a:lstStyle>
          <a:p>
            <a:pPr lvl="0"/>
            <a:r>
              <a:rPr lang="en-US" smtClean="0"/>
              <a:t>Click to edit Master text styles</a:t>
            </a:r>
          </a:p>
        </p:txBody>
      </p:sp>
    </p:spTree>
    <p:extLst>
      <p:ext uri="{BB962C8B-B14F-4D97-AF65-F5344CB8AC3E}">
        <p14:creationId xmlns:p14="http://schemas.microsoft.com/office/powerpoint/2010/main" val="366660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4593" y="6430821"/>
            <a:ext cx="1267082" cy="262072"/>
          </a:xfrm>
          <a:prstGeom prst="rect">
            <a:avLst/>
          </a:prstGeom>
        </p:spPr>
      </p:pic>
    </p:spTree>
    <p:extLst>
      <p:ext uri="{BB962C8B-B14F-4D97-AF65-F5344CB8AC3E}">
        <p14:creationId xmlns:p14="http://schemas.microsoft.com/office/powerpoint/2010/main" val="14131395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4193725" cy="5486400"/>
          </a:xfr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0" y="457200"/>
            <a:ext cx="40386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4593" y="6430821"/>
            <a:ext cx="1267082" cy="262072"/>
          </a:xfrm>
          <a:prstGeom prst="rect">
            <a:avLst/>
          </a:prstGeom>
        </p:spPr>
      </p:pic>
    </p:spTree>
    <p:extLst>
      <p:ext uri="{BB962C8B-B14F-4D97-AF65-F5344CB8AC3E}">
        <p14:creationId xmlns:p14="http://schemas.microsoft.com/office/powerpoint/2010/main" val="53983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0273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614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235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6005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990600"/>
            <a:ext cx="3733800" cy="5135563"/>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00" y="990600"/>
            <a:ext cx="3733800" cy="5135563"/>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D271169-D5A2-4E26-9D3F-58E320BF9E89}"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4593" y="6430821"/>
            <a:ext cx="1267082" cy="262072"/>
          </a:xfrm>
          <a:prstGeom prst="rect">
            <a:avLst/>
          </a:prstGeom>
        </p:spPr>
      </p:pic>
    </p:spTree>
    <p:extLst>
      <p:ext uri="{BB962C8B-B14F-4D97-AF65-F5344CB8AC3E}">
        <p14:creationId xmlns:p14="http://schemas.microsoft.com/office/powerpoint/2010/main" val="213404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914400"/>
            <a:ext cx="3733800" cy="63976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3733800" cy="4525963"/>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53000" y="914400"/>
            <a:ext cx="3733800" cy="63976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3000" y="1600200"/>
            <a:ext cx="3733800" cy="4525963"/>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D271169-D5A2-4E26-9D3F-58E320BF9E89}"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4593" y="6430821"/>
            <a:ext cx="1267082" cy="262072"/>
          </a:xfrm>
          <a:prstGeom prst="rect">
            <a:avLst/>
          </a:prstGeom>
        </p:spPr>
      </p:pic>
    </p:spTree>
    <p:extLst>
      <p:ext uri="{BB962C8B-B14F-4D97-AF65-F5344CB8AC3E}">
        <p14:creationId xmlns:p14="http://schemas.microsoft.com/office/powerpoint/2010/main" val="438910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6262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3562"/>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990600"/>
            <a:ext cx="8229600" cy="5181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686800" y="6441724"/>
            <a:ext cx="371717" cy="365125"/>
          </a:xfrm>
          <a:prstGeom prst="rect">
            <a:avLst/>
          </a:prstGeom>
        </p:spPr>
        <p:txBody>
          <a:bodyPr vert="horz" lIns="91440" tIns="45720" rIns="91440" bIns="45720" rtlCol="0" anchor="ctr"/>
          <a:lstStyle>
            <a:lvl1pPr algn="r">
              <a:defRPr sz="800">
                <a:solidFill>
                  <a:srgbClr val="E8E8E8"/>
                </a:solidFill>
              </a:defRPr>
            </a:lvl1pPr>
          </a:lstStyle>
          <a:p>
            <a:fld id="{BD271169-D5A2-4E26-9D3F-58E320BF9E89}" type="slidenum">
              <a:rPr lang="en-US" smtClean="0"/>
              <a:pPr/>
              <a:t>‹#›</a:t>
            </a:fld>
            <a:endParaRPr lang="en-US" dirty="0"/>
          </a:p>
        </p:txBody>
      </p:sp>
    </p:spTree>
    <p:extLst>
      <p:ext uri="{BB962C8B-B14F-4D97-AF65-F5344CB8AC3E}">
        <p14:creationId xmlns:p14="http://schemas.microsoft.com/office/powerpoint/2010/main" val="25960252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sldNum="0" hdr="0" ftr="0" dt="0"/>
  <p:txStyles>
    <p:titleStyle>
      <a:lvl1pPr algn="l" defTabSz="914400" rtl="0" eaLnBrk="1" latinLnBrk="0" hangingPunct="1">
        <a:spcBef>
          <a:spcPct val="0"/>
        </a:spcBef>
        <a:buNone/>
        <a:defRPr sz="2800" kern="1200" cap="all" baseline="0">
          <a:solidFill>
            <a:srgbClr val="E8E8E8"/>
          </a:solidFill>
          <a:latin typeface="Segoe Light" pitchFamily="34" charset="0"/>
          <a:ea typeface="+mj-ea"/>
          <a:cs typeface="+mj-cs"/>
        </a:defRPr>
      </a:lvl1pPr>
    </p:titleStyle>
    <p:bodyStyle>
      <a:lvl1pPr marL="182880" indent="-182880" algn="l" defTabSz="914400" rtl="0" eaLnBrk="1" latinLnBrk="0" hangingPunct="1">
        <a:spcBef>
          <a:spcPct val="20000"/>
        </a:spcBef>
        <a:buFont typeface="Arial" pitchFamily="34" charset="0"/>
        <a:buChar char="•"/>
        <a:defRPr sz="2000" kern="1200">
          <a:solidFill>
            <a:srgbClr val="E8E8E8"/>
          </a:solidFill>
          <a:latin typeface="+mn-lt"/>
          <a:ea typeface="+mn-ea"/>
          <a:cs typeface="+mn-cs"/>
        </a:defRPr>
      </a:lvl1pPr>
      <a:lvl2pPr marL="457200" indent="-182880" algn="l" defTabSz="914400" rtl="0" eaLnBrk="1" latinLnBrk="0" hangingPunct="1">
        <a:spcBef>
          <a:spcPct val="20000"/>
        </a:spcBef>
        <a:buFont typeface="Arial" pitchFamily="34" charset="0"/>
        <a:buChar char="•"/>
        <a:defRPr sz="1700" kern="1200">
          <a:solidFill>
            <a:srgbClr val="E8E8E8"/>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1400" kern="1200">
          <a:solidFill>
            <a:srgbClr val="E8E8E8"/>
          </a:solidFill>
          <a:latin typeface="+mn-lt"/>
          <a:ea typeface="+mn-ea"/>
          <a:cs typeface="+mn-cs"/>
        </a:defRPr>
      </a:lvl3pPr>
      <a:lvl4pPr marL="914400" indent="-182880" algn="l" defTabSz="914400" rtl="0" eaLnBrk="1" latinLnBrk="0" hangingPunct="1">
        <a:spcBef>
          <a:spcPct val="20000"/>
        </a:spcBef>
        <a:buFont typeface="Arial" pitchFamily="34" charset="0"/>
        <a:buChar char="–"/>
        <a:defRPr sz="1200" kern="1200">
          <a:solidFill>
            <a:srgbClr val="E8E8E8"/>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200" kern="1200">
          <a:solidFill>
            <a:srgbClr val="E8E8E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oracle.sqlpass.org/" TargetMode="External"/><Relationship Id="rId7" Type="http://schemas.openxmlformats.org/officeDocument/2006/relationships/hyperlink" Target="http://www.microsoft.com/sqlserver/en/us/get-sql-server/try-it.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technet.microsoft.com/en-us/sqlserver/ff977043" TargetMode="External"/><Relationship Id="rId5" Type="http://schemas.openxmlformats.org/officeDocument/2006/relationships/hyperlink" Target="http://technet.microsoft.com/en-us/sqlserver/dd548020.aspx" TargetMode="External"/><Relationship Id="rId4" Type="http://schemas.openxmlformats.org/officeDocument/2006/relationships/hyperlink" Target="http://www.microsoft.com/sqlserver/en/us/learning-center/virtual-labs.aspx" TargetMode="External"/></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hyperlink" Target="http://oracle.sqlpass.org/" TargetMode="External"/><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hyperlink" Target="http://www.embarcadero.com/images/dm/technical-papers/database-survey-report.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comments" Target="../comments/comment2.xml"/><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26.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4.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comments" Target="../comments/comment3.xml"/><Relationship Id="rId5" Type="http://schemas.openxmlformats.org/officeDocument/2006/relationships/image" Target="../media/image12.png"/><Relationship Id="rId10" Type="http://schemas.microsoft.com/office/2007/relationships/hdphoto" Target="../media/hdphoto1.wdp"/><Relationship Id="rId4" Type="http://schemas.openxmlformats.org/officeDocument/2006/relationships/image" Target="../media/image34.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600"/>
            <a:ext cx="8458200" cy="1143000"/>
          </a:xfrm>
        </p:spPr>
        <p:txBody>
          <a:bodyPr>
            <a:normAutofit/>
          </a:bodyPr>
          <a:lstStyle/>
          <a:p>
            <a:r>
              <a:rPr lang="en-US" sz="2800" dirty="0" smtClean="0"/>
              <a:t>Becoming a Bilingual Oracle/SQL Server DBA</a:t>
            </a:r>
            <a:endParaRPr lang="en-US" sz="2800" dirty="0"/>
          </a:p>
        </p:txBody>
      </p:sp>
      <p:sp>
        <p:nvSpPr>
          <p:cNvPr id="3" name="Subtitle 2"/>
          <p:cNvSpPr>
            <a:spLocks noGrp="1"/>
          </p:cNvSpPr>
          <p:nvPr>
            <p:ph type="subTitle" idx="1"/>
          </p:nvPr>
        </p:nvSpPr>
        <p:spPr>
          <a:xfrm>
            <a:off x="76200" y="6591748"/>
            <a:ext cx="7029632" cy="228600"/>
          </a:xfrm>
        </p:spPr>
        <p:txBody>
          <a:bodyPr>
            <a:normAutofit fontScale="92500" lnSpcReduction="20000"/>
          </a:bodyPr>
          <a:lstStyle/>
          <a:p>
            <a:r>
              <a:rPr lang="en-US" sz="1200" dirty="0"/>
              <a:t>Prepared by Bill Ramos, Advaiya, Inc. on </a:t>
            </a:r>
            <a:r>
              <a:rPr lang="en-US" sz="1200" dirty="0" smtClean="0"/>
              <a:t>behalf of </a:t>
            </a:r>
            <a:r>
              <a:rPr lang="en-US" sz="1200" dirty="0"/>
              <a:t>Microsoft</a:t>
            </a:r>
          </a:p>
        </p:txBody>
      </p:sp>
    </p:spTree>
    <p:extLst>
      <p:ext uri="{BB962C8B-B14F-4D97-AF65-F5344CB8AC3E}">
        <p14:creationId xmlns:p14="http://schemas.microsoft.com/office/powerpoint/2010/main" val="4154234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lstStyle/>
          <a:p>
            <a:r>
              <a:rPr lang="en-US" dirty="0" smtClean="0"/>
              <a:t>Explore</a:t>
            </a:r>
            <a:endParaRPr lang="en-US" dirty="0"/>
          </a:p>
        </p:txBody>
      </p:sp>
      <p:sp>
        <p:nvSpPr>
          <p:cNvPr id="3" name="Content Placeholder 2"/>
          <p:cNvSpPr>
            <a:spLocks noGrp="1"/>
          </p:cNvSpPr>
          <p:nvPr>
            <p:ph idx="1"/>
          </p:nvPr>
        </p:nvSpPr>
        <p:spPr>
          <a:xfrm>
            <a:off x="152400" y="990600"/>
            <a:ext cx="8686800" cy="5181600"/>
          </a:xfrm>
        </p:spPr>
        <p:txBody>
          <a:bodyPr>
            <a:normAutofit/>
          </a:bodyPr>
          <a:lstStyle/>
          <a:p>
            <a:r>
              <a:rPr lang="en-US" b="1" dirty="0" smtClean="0"/>
              <a:t>Join PASS Oracle DBA Virtual Chapter</a:t>
            </a:r>
          </a:p>
          <a:p>
            <a:r>
              <a:rPr lang="en-US" sz="1800" u="sng" dirty="0" smtClean="0">
                <a:solidFill>
                  <a:schemeClr val="tx2"/>
                </a:solidFill>
                <a:hlinkClick r:id="rId3"/>
              </a:rPr>
              <a:t>http</a:t>
            </a:r>
            <a:r>
              <a:rPr lang="en-US" sz="1800" u="sng" dirty="0">
                <a:solidFill>
                  <a:schemeClr val="tx2"/>
                </a:solidFill>
                <a:hlinkClick r:id="rId3"/>
              </a:rPr>
              <a:t>://oracle.sqlpass.org/</a:t>
            </a:r>
            <a:endParaRPr lang="en-US" dirty="0" smtClean="0"/>
          </a:p>
          <a:p>
            <a:endParaRPr lang="en-US" dirty="0" smtClean="0"/>
          </a:p>
          <a:p>
            <a:r>
              <a:rPr lang="en-US" b="1" dirty="0" smtClean="0">
                <a:effectLst>
                  <a:outerShdw blurRad="38100" dist="38100" dir="2700000" algn="tl">
                    <a:srgbClr val="000000">
                      <a:alpha val="43137"/>
                    </a:srgbClr>
                  </a:outerShdw>
                </a:effectLst>
              </a:rPr>
              <a:t>Training</a:t>
            </a:r>
          </a:p>
          <a:p>
            <a:pPr lvl="1"/>
            <a:r>
              <a:rPr lang="en-US" dirty="0"/>
              <a:t>Virtual Labs for </a:t>
            </a:r>
            <a:r>
              <a:rPr lang="en-US" dirty="0" smtClean="0"/>
              <a:t>SQL Server 2012</a:t>
            </a:r>
            <a:endParaRPr lang="en-US" dirty="0"/>
          </a:p>
          <a:p>
            <a:pPr marL="502920" lvl="2" indent="0">
              <a:buNone/>
            </a:pPr>
            <a:r>
              <a:rPr lang="en-US" sz="1800" dirty="0">
                <a:hlinkClick r:id="rId4"/>
              </a:rPr>
              <a:t>http://www.microsoft.com/sqlserver/en/us/learning-center/virtual-labs.aspx</a:t>
            </a:r>
            <a:r>
              <a:rPr lang="en-US" sz="1800" dirty="0"/>
              <a:t> </a:t>
            </a:r>
          </a:p>
          <a:p>
            <a:pPr lvl="1"/>
            <a:r>
              <a:rPr lang="en-US" dirty="0"/>
              <a:t>Free training SQL Server 2008 for Oracle </a:t>
            </a:r>
            <a:r>
              <a:rPr lang="en-US" dirty="0" smtClean="0"/>
              <a:t>DBA</a:t>
            </a:r>
            <a:endParaRPr lang="en-US" dirty="0"/>
          </a:p>
          <a:p>
            <a:pPr marL="502920" lvl="2" indent="0">
              <a:buNone/>
            </a:pPr>
            <a:r>
              <a:rPr lang="en-US" sz="1800" dirty="0">
                <a:hlinkClick r:id="rId5"/>
              </a:rPr>
              <a:t>http://technet.microsoft.com/en-us/sqlserver/dd548020.aspx</a:t>
            </a:r>
            <a:r>
              <a:rPr lang="en-US" sz="1800" dirty="0"/>
              <a:t> </a:t>
            </a:r>
          </a:p>
          <a:p>
            <a:endParaRPr lang="en-US" dirty="0" smtClean="0"/>
          </a:p>
          <a:p>
            <a:r>
              <a:rPr lang="en-US" b="1" dirty="0" smtClean="0"/>
              <a:t>SQL </a:t>
            </a:r>
            <a:r>
              <a:rPr lang="en-US" b="1" dirty="0"/>
              <a:t>Server 2008 Microsoft Certified Master (MCM) Readiness </a:t>
            </a:r>
            <a:r>
              <a:rPr lang="en-US" b="1" dirty="0" smtClean="0"/>
              <a:t>Videos</a:t>
            </a:r>
          </a:p>
          <a:p>
            <a:pPr marL="274320" lvl="1" indent="0">
              <a:buNone/>
            </a:pPr>
            <a:r>
              <a:rPr lang="en-US" sz="1800" dirty="0" smtClean="0">
                <a:hlinkClick r:id="rId6"/>
              </a:rPr>
              <a:t>http://technet.microsoft.com/en-us/sqlserver/ff977043</a:t>
            </a:r>
            <a:endParaRPr lang="en-US" sz="1800" dirty="0" smtClean="0"/>
          </a:p>
          <a:p>
            <a:endParaRPr lang="en-US" dirty="0" smtClean="0"/>
          </a:p>
          <a:p>
            <a:r>
              <a:rPr lang="en-US" b="1" dirty="0" smtClean="0"/>
              <a:t>Try SQL Server 2012 for a limited period at no charge</a:t>
            </a:r>
          </a:p>
          <a:p>
            <a:pPr marL="274320" lvl="1" indent="0">
              <a:buNone/>
            </a:pPr>
            <a:r>
              <a:rPr lang="en-US" sz="1800" dirty="0" smtClean="0">
                <a:hlinkClick r:id="rId7"/>
              </a:rPr>
              <a:t>http://www.microsoft.com/sqlserver/en/us/get-sql-server/try-it.aspx</a:t>
            </a:r>
            <a:endParaRPr lang="en-US" sz="1800" dirty="0" smtClean="0"/>
          </a:p>
          <a:p>
            <a:pPr lvl="1"/>
            <a:endParaRPr lang="en-US" dirty="0"/>
          </a:p>
        </p:txBody>
      </p:sp>
    </p:spTree>
    <p:extLst>
      <p:ext uri="{BB962C8B-B14F-4D97-AF65-F5344CB8AC3E}">
        <p14:creationId xmlns:p14="http://schemas.microsoft.com/office/powerpoint/2010/main" val="32801515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 calcmode="lin" valueType="num">
                                      <p:cBhvr additive="base">
                                        <p:cTn id="4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4455645" cy="5486400"/>
          </a:xfrm>
        </p:spPr>
        <p:txBody>
          <a:bodyPr/>
          <a:lstStyle/>
          <a:p>
            <a:r>
              <a:rPr lang="en-US" sz="2400" dirty="0"/>
              <a:t>START YOUR </a:t>
            </a:r>
            <a:r>
              <a:rPr lang="en-US" sz="2400" dirty="0" smtClean="0"/>
              <a:t>BILINGUAL ADVENTURE</a:t>
            </a:r>
            <a:br>
              <a:rPr lang="en-US" sz="2400" dirty="0" smtClean="0"/>
            </a:br>
            <a:r>
              <a:rPr lang="en-US" sz="2400" dirty="0" smtClean="0"/>
              <a:t/>
            </a:r>
            <a:br>
              <a:rPr lang="en-US" sz="2400" dirty="0" smtClean="0"/>
            </a:br>
            <a:r>
              <a:rPr lang="en-US" sz="2400" dirty="0" smtClean="0"/>
              <a:t>Sign up for a free membership with </a:t>
            </a:r>
            <a:br>
              <a:rPr lang="en-US" sz="2400" dirty="0" smtClean="0"/>
            </a:br>
            <a:r>
              <a:rPr lang="en-US" sz="2400" dirty="0" smtClean="0"/>
              <a:t>the PASS ORACLE DBA </a:t>
            </a:r>
            <a:br>
              <a:rPr lang="en-US" sz="2400" dirty="0" smtClean="0"/>
            </a:br>
            <a:r>
              <a:rPr lang="en-US" sz="2400" dirty="0" smtClean="0"/>
              <a:t>VIRTUAL CHAPTER TODAY</a:t>
            </a:r>
            <a:br>
              <a:rPr lang="en-US" sz="2400" dirty="0" smtClean="0"/>
            </a:br>
            <a:r>
              <a:rPr lang="en-US" sz="2400" dirty="0" smtClean="0"/>
              <a:t/>
            </a:r>
            <a:br>
              <a:rPr lang="en-US" sz="2400" dirty="0" smtClean="0"/>
            </a:br>
            <a:r>
              <a:rPr lang="en-US" sz="2400" dirty="0" smtClean="0">
                <a:hlinkClick r:id="rId3"/>
              </a:rPr>
              <a:t>HTTP://ORACLE.SQLPASS.ORG</a:t>
            </a:r>
            <a:r>
              <a:rPr lang="en-US" sz="2400" dirty="0" smtClean="0"/>
              <a:t/>
            </a:r>
            <a:br>
              <a:rPr lang="en-US" sz="2400" dirty="0" smtClean="0"/>
            </a:br>
            <a:r>
              <a:rPr lang="en-US" dirty="0"/>
              <a:t/>
            </a:r>
            <a:br>
              <a:rPr lang="en-US" dirty="0"/>
            </a:br>
            <a:endParaRPr lang="en-US" dirty="0"/>
          </a:p>
        </p:txBody>
      </p:sp>
      <p:grpSp>
        <p:nvGrpSpPr>
          <p:cNvPr id="8" name="Group 7"/>
          <p:cNvGrpSpPr/>
          <p:nvPr/>
        </p:nvGrpSpPr>
        <p:grpSpPr>
          <a:xfrm>
            <a:off x="4379611" y="969235"/>
            <a:ext cx="4275691" cy="3929931"/>
            <a:chOff x="3657170" y="969235"/>
            <a:chExt cx="5113772" cy="5085465"/>
          </a:xfrm>
        </p:grpSpPr>
        <p:sp>
          <p:nvSpPr>
            <p:cNvPr id="6" name="TextBox 5"/>
            <p:cNvSpPr txBox="1"/>
            <p:nvPr/>
          </p:nvSpPr>
          <p:spPr>
            <a:xfrm>
              <a:off x="7539893" y="2422214"/>
              <a:ext cx="1066800" cy="398274"/>
            </a:xfrm>
            <a:prstGeom prst="rect">
              <a:avLst/>
            </a:prstGeom>
            <a:noFill/>
          </p:spPr>
          <p:txBody>
            <a:bodyPr wrap="square" rtlCol="0">
              <a:spAutoFit/>
            </a:bodyPr>
            <a:lstStyle/>
            <a:p>
              <a:r>
                <a:rPr lang="en-US" sz="1400" dirty="0" smtClean="0"/>
                <a:t>Business</a:t>
              </a:r>
              <a:endParaRPr lang="en-US" sz="1400" dirty="0"/>
            </a:p>
          </p:txBody>
        </p:sp>
        <p:sp>
          <p:nvSpPr>
            <p:cNvPr id="9" name="TextBox 8"/>
            <p:cNvSpPr txBox="1"/>
            <p:nvPr/>
          </p:nvSpPr>
          <p:spPr>
            <a:xfrm>
              <a:off x="3973688" y="2788356"/>
              <a:ext cx="1409698" cy="398274"/>
            </a:xfrm>
            <a:prstGeom prst="rect">
              <a:avLst/>
            </a:prstGeom>
            <a:noFill/>
          </p:spPr>
          <p:txBody>
            <a:bodyPr wrap="square" rtlCol="0">
              <a:spAutoFit/>
            </a:bodyPr>
            <a:lstStyle/>
            <a:p>
              <a:r>
                <a:rPr lang="en-US" sz="1400" dirty="0" smtClean="0"/>
                <a:t>Technology</a:t>
              </a:r>
              <a:endParaRPr lang="en-US" sz="1400" dirty="0"/>
            </a:p>
          </p:txBody>
        </p:sp>
        <p:sp>
          <p:nvSpPr>
            <p:cNvPr id="12" name="TextBox 11"/>
            <p:cNvSpPr txBox="1"/>
            <p:nvPr/>
          </p:nvSpPr>
          <p:spPr>
            <a:xfrm>
              <a:off x="5867400" y="5656426"/>
              <a:ext cx="1066800" cy="398274"/>
            </a:xfrm>
            <a:prstGeom prst="rect">
              <a:avLst/>
            </a:prstGeom>
            <a:noFill/>
          </p:spPr>
          <p:txBody>
            <a:bodyPr wrap="square" rtlCol="0">
              <a:spAutoFit/>
            </a:bodyPr>
            <a:lstStyle/>
            <a:p>
              <a:r>
                <a:rPr lang="en-US" sz="1400" dirty="0" smtClean="0"/>
                <a:t>Career</a:t>
              </a:r>
              <a:endParaRPr lang="en-US" sz="1400" dirty="0"/>
            </a:p>
          </p:txBody>
        </p:sp>
        <p:grpSp>
          <p:nvGrpSpPr>
            <p:cNvPr id="4" name="Group 3"/>
            <p:cNvGrpSpPr/>
            <p:nvPr/>
          </p:nvGrpSpPr>
          <p:grpSpPr>
            <a:xfrm>
              <a:off x="3657170" y="969235"/>
              <a:ext cx="5113772" cy="4675740"/>
              <a:chOff x="3657170" y="969235"/>
              <a:chExt cx="5113772" cy="4675740"/>
            </a:xfrm>
          </p:grpSpPr>
          <p:sp>
            <p:nvSpPr>
              <p:cNvPr id="5" name="Oval 4"/>
              <p:cNvSpPr/>
              <p:nvPr/>
            </p:nvSpPr>
            <p:spPr>
              <a:xfrm>
                <a:off x="5256837" y="1702832"/>
                <a:ext cx="2108745" cy="22098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975649" y="969235"/>
                <a:ext cx="1795293" cy="1449711"/>
                <a:chOff x="464263" y="822776"/>
                <a:chExt cx="1795293" cy="1449711"/>
              </a:xfrm>
            </p:grpSpPr>
            <p:pic>
              <p:nvPicPr>
                <p:cNvPr id="11" name="Picture 3" descr="D:\0Projects\Microsoft\project2010_Decks\EBC\images\gear.png"/>
                <p:cNvPicPr>
                  <a:picLocks noChangeAspect="1" noChangeArrowheads="1"/>
                </p:cNvPicPr>
                <p:nvPr/>
              </p:nvPicPr>
              <p:blipFill>
                <a:blip r:embed="rId4" cstate="print"/>
                <a:srcRect/>
                <a:stretch>
                  <a:fillRect/>
                </a:stretch>
              </p:blipFill>
              <p:spPr bwMode="auto">
                <a:xfrm>
                  <a:off x="464263" y="822776"/>
                  <a:ext cx="1128491" cy="1118042"/>
                </a:xfrm>
                <a:prstGeom prst="rect">
                  <a:avLst/>
                </a:prstGeom>
                <a:noFill/>
              </p:spPr>
            </p:pic>
            <p:pic>
              <p:nvPicPr>
                <p:cNvPr id="13" name="Picture 3" descr="D:\0Projects\Microsoft\project2010_Decks\EBC\images\gear.png"/>
                <p:cNvPicPr>
                  <a:picLocks noChangeAspect="1" noChangeArrowheads="1"/>
                </p:cNvPicPr>
                <p:nvPr/>
              </p:nvPicPr>
              <p:blipFill>
                <a:blip r:embed="rId4" cstate="print"/>
                <a:srcRect/>
                <a:stretch>
                  <a:fillRect/>
                </a:stretch>
              </p:blipFill>
              <p:spPr bwMode="auto">
                <a:xfrm>
                  <a:off x="1409416" y="1430216"/>
                  <a:ext cx="850140" cy="842271"/>
                </a:xfrm>
                <a:prstGeom prst="rect">
                  <a:avLst/>
                </a:prstGeom>
                <a:noFill/>
              </p:spPr>
            </p:pic>
          </p:grpSp>
          <p:grpSp>
            <p:nvGrpSpPr>
              <p:cNvPr id="7" name="Group 6"/>
              <p:cNvGrpSpPr/>
              <p:nvPr/>
            </p:nvGrpSpPr>
            <p:grpSpPr>
              <a:xfrm>
                <a:off x="5414346" y="3810000"/>
                <a:ext cx="1690686" cy="1834975"/>
                <a:chOff x="2576514" y="4129301"/>
                <a:chExt cx="1877104" cy="2037303"/>
              </a:xfrm>
            </p:grpSpPr>
            <p:sp>
              <p:nvSpPr>
                <p:cNvPr id="14" name="Cube 13"/>
                <p:cNvSpPr/>
                <p:nvPr/>
              </p:nvSpPr>
              <p:spPr>
                <a:xfrm>
                  <a:off x="3231573" y="5435383"/>
                  <a:ext cx="655059" cy="728537"/>
                </a:xfrm>
                <a:prstGeom prst="cube">
                  <a:avLst>
                    <a:gd name="adj" fmla="val 21644"/>
                  </a:avLst>
                </a:prstGeom>
                <a:solidFill>
                  <a:sysClr val="window" lastClr="FFFFFF"/>
                </a:solidFill>
                <a:ln w="25400" cap="flat" cmpd="sng" algn="ctr">
                  <a:noFill/>
                  <a:prstDash val="solid"/>
                </a:ln>
                <a:effectLst/>
              </p:spPr>
              <p:txBody>
                <a:bodyPr rtlCol="0" anchor="ctr"/>
                <a:lstStyle/>
                <a:p>
                  <a:pPr algn="ctr" defTabSz="914400"/>
                  <a:endParaRPr lang="en-US" kern="0">
                    <a:solidFill>
                      <a:sysClr val="window" lastClr="FFFFFF"/>
                    </a:solidFill>
                    <a:latin typeface="Segoe UI"/>
                  </a:endParaRPr>
                </a:p>
              </p:txBody>
            </p:sp>
            <p:sp>
              <p:nvSpPr>
                <p:cNvPr id="15" name="Cube 14"/>
                <p:cNvSpPr/>
                <p:nvPr/>
              </p:nvSpPr>
              <p:spPr>
                <a:xfrm>
                  <a:off x="3798559" y="5715000"/>
                  <a:ext cx="655059" cy="448920"/>
                </a:xfrm>
                <a:prstGeom prst="cube">
                  <a:avLst>
                    <a:gd name="adj" fmla="val 21644"/>
                  </a:avLst>
                </a:prstGeom>
                <a:solidFill>
                  <a:sysClr val="window" lastClr="FFFFFF"/>
                </a:solidFill>
                <a:ln w="25400" cap="flat" cmpd="sng" algn="ctr">
                  <a:noFill/>
                  <a:prstDash val="solid"/>
                </a:ln>
                <a:effectLst/>
              </p:spPr>
              <p:txBody>
                <a:bodyPr rtlCol="0" anchor="ctr"/>
                <a:lstStyle/>
                <a:p>
                  <a:pPr algn="ctr" defTabSz="914400"/>
                  <a:endParaRPr lang="en-US" kern="0">
                    <a:solidFill>
                      <a:sysClr val="window" lastClr="FFFFFF"/>
                    </a:solidFill>
                    <a:latin typeface="Segoe UI"/>
                  </a:endParaRPr>
                </a:p>
              </p:txBody>
            </p:sp>
            <p:sp>
              <p:nvSpPr>
                <p:cNvPr id="16" name="Cube 15"/>
                <p:cNvSpPr/>
                <p:nvPr/>
              </p:nvSpPr>
              <p:spPr>
                <a:xfrm>
                  <a:off x="2576514" y="5799651"/>
                  <a:ext cx="655059" cy="366953"/>
                </a:xfrm>
                <a:prstGeom prst="cube">
                  <a:avLst>
                    <a:gd name="adj" fmla="val 21644"/>
                  </a:avLst>
                </a:prstGeom>
                <a:solidFill>
                  <a:sysClr val="window" lastClr="FFFFFF"/>
                </a:solidFill>
                <a:ln w="25400" cap="flat" cmpd="sng" algn="ctr">
                  <a:noFill/>
                  <a:prstDash val="solid"/>
                </a:ln>
                <a:effectLst/>
              </p:spPr>
              <p:txBody>
                <a:bodyPr rtlCol="0" anchor="ctr"/>
                <a:lstStyle/>
                <a:p>
                  <a:pPr algn="ctr" defTabSz="914400"/>
                  <a:endParaRPr lang="en-US" kern="0">
                    <a:solidFill>
                      <a:sysClr val="window" lastClr="FFFFFF"/>
                    </a:solidFill>
                    <a:latin typeface="Segoe UI"/>
                  </a:endParaRPr>
                </a:p>
              </p:txBody>
            </p:sp>
            <p:pic>
              <p:nvPicPr>
                <p:cNvPr id="17" name="Picture 6" descr="\\MAGNUM\Projects\Microsoft\Cloud Power FY12\Design\ICONS_PNG\Flexible_Workspace.png"/>
                <p:cNvPicPr>
                  <a:picLocks noChangeAspect="1" noChangeArrowheads="1"/>
                </p:cNvPicPr>
                <p:nvPr/>
              </p:nvPicPr>
              <p:blipFill>
                <a:blip r:embed="rId5" cstate="print">
                  <a:duotone>
                    <a:prstClr val="black"/>
                    <a:schemeClr val="tx2">
                      <a:tint val="45000"/>
                      <a:satMod val="400000"/>
                    </a:schemeClr>
                  </a:duotone>
                  <a:extLst>
                    <a:ext uri="{BEBA8EAE-BF5A-486C-A8C5-ECC9F3942E4B}">
                      <a14:imgProps xmlns:a14="http://schemas.microsoft.com/office/drawing/2010/main">
                        <a14:imgLayer r:embed="rId6">
                          <a14:imgEffect>
                            <a14:brightnessContrast bright="100000"/>
                          </a14:imgEffect>
                        </a14:imgLayer>
                      </a14:imgProps>
                    </a:ext>
                  </a:extLst>
                </a:blip>
                <a:srcRect r="63636"/>
                <a:stretch>
                  <a:fillRect/>
                </a:stretch>
              </p:blipFill>
              <p:spPr bwMode="auto">
                <a:xfrm>
                  <a:off x="3271552" y="4129301"/>
                  <a:ext cx="601432" cy="1653939"/>
                </a:xfrm>
                <a:prstGeom prst="rect">
                  <a:avLst/>
                </a:prstGeom>
                <a:noFill/>
                <a:ln>
                  <a:noFill/>
                </a:ln>
              </p:spPr>
            </p:pic>
          </p:grpSp>
          <p:pic>
            <p:nvPicPr>
              <p:cNvPr id="18" name="Picture 17"/>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57170" y="1370259"/>
                <a:ext cx="1910686" cy="1606328"/>
              </a:xfrm>
              <a:prstGeom prst="rect">
                <a:avLst/>
              </a:prstGeom>
            </p:spPr>
          </p:pic>
          <p:pic>
            <p:nvPicPr>
              <p:cNvPr id="20" name="Picture 7" descr="\\MAGNUM\Projects\Microsoft\Cloud Power FY12\Design\Icons\PNGs\Pooled.png"/>
              <p:cNvPicPr>
                <a:picLocks noChangeAspect="1" noChangeArrowheads="1"/>
              </p:cNvPicPr>
              <p:nvPr/>
            </p:nvPicPr>
            <p:blipFill>
              <a:blip r:embed="rId9" cstate="print">
                <a:lum bright="100000"/>
              </a:blip>
              <a:stretch>
                <a:fillRect/>
              </a:stretch>
            </p:blipFill>
            <p:spPr bwMode="auto">
              <a:xfrm>
                <a:off x="5533687" y="2042966"/>
                <a:ext cx="1555044" cy="1555044"/>
              </a:xfrm>
              <a:prstGeom prst="rect">
                <a:avLst/>
              </a:prstGeom>
              <a:noFill/>
            </p:spPr>
          </p:pic>
        </p:grpSp>
      </p:grpSp>
    </p:spTree>
    <p:extLst>
      <p:ext uri="{BB962C8B-B14F-4D97-AF65-F5344CB8AC3E}">
        <p14:creationId xmlns:p14="http://schemas.microsoft.com/office/powerpoint/2010/main" val="35851947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889" y="6498522"/>
            <a:ext cx="990977" cy="215444"/>
          </a:xfrm>
          <a:prstGeom prst="rect">
            <a:avLst/>
          </a:prstGeom>
        </p:spPr>
        <p:txBody>
          <a:bodyPr wrap="none">
            <a:spAutoFit/>
          </a:bodyPr>
          <a:lstStyle/>
          <a:p>
            <a:r>
              <a:rPr lang="en-US" sz="800" dirty="0">
                <a:solidFill>
                  <a:schemeClr val="tx1">
                    <a:lumMod val="65000"/>
                  </a:schemeClr>
                </a:solidFill>
              </a:rPr>
              <a:t>© 2012 Microsoft</a:t>
            </a:r>
          </a:p>
        </p:txBody>
      </p:sp>
    </p:spTree>
    <p:extLst>
      <p:ext uri="{BB962C8B-B14F-4D97-AF65-F5344CB8AC3E}">
        <p14:creationId xmlns:p14="http://schemas.microsoft.com/office/powerpoint/2010/main" val="22368111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multi-platform DBA Challenge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1240196"/>
              </p:ext>
            </p:extLst>
          </p:nvPr>
        </p:nvGraphicFramePr>
        <p:xfrm>
          <a:off x="4800600" y="990600"/>
          <a:ext cx="3886200"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1"/>
          <p:cNvSpPr txBox="1">
            <a:spLocks/>
          </p:cNvSpPr>
          <p:nvPr/>
        </p:nvSpPr>
        <p:spPr>
          <a:xfrm>
            <a:off x="304800" y="914400"/>
            <a:ext cx="4038600" cy="5486400"/>
          </a:xfrm>
          <a:prstGeom prst="rect">
            <a:avLst/>
          </a:prstGeom>
        </p:spPr>
        <p:txBody>
          <a:bodyPr vert="horz" lIns="91440" tIns="45720" rIns="91440" bIns="45720" rtlCol="0" anchor="ctr">
            <a:normAutofit/>
          </a:bodyPr>
          <a:lstStyle>
            <a:lvl1pPr marL="182880" indent="-182880" algn="l" defTabSz="914400" rtl="0" eaLnBrk="1" latinLnBrk="0" hangingPunct="1">
              <a:spcBef>
                <a:spcPct val="20000"/>
              </a:spcBef>
              <a:buFont typeface="Arial" pitchFamily="34" charset="0"/>
              <a:buChar char="•"/>
              <a:defRPr sz="2000" kern="1200">
                <a:solidFill>
                  <a:srgbClr val="E8E8E8"/>
                </a:solidFill>
                <a:latin typeface="+mn-lt"/>
                <a:ea typeface="+mn-ea"/>
                <a:cs typeface="+mn-cs"/>
              </a:defRPr>
            </a:lvl1pPr>
            <a:lvl2pPr marL="457200" indent="-182880" algn="l" defTabSz="914400" rtl="0" eaLnBrk="1" latinLnBrk="0" hangingPunct="1">
              <a:spcBef>
                <a:spcPct val="20000"/>
              </a:spcBef>
              <a:buFont typeface="Arial" pitchFamily="34" charset="0"/>
              <a:buChar char="•"/>
              <a:defRPr sz="1700" kern="1200">
                <a:solidFill>
                  <a:srgbClr val="E8E8E8"/>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1400" kern="1200">
                <a:solidFill>
                  <a:srgbClr val="E8E8E8"/>
                </a:solidFill>
                <a:latin typeface="+mn-lt"/>
                <a:ea typeface="+mn-ea"/>
                <a:cs typeface="+mn-cs"/>
              </a:defRPr>
            </a:lvl3pPr>
            <a:lvl4pPr marL="914400" indent="-182880" algn="l" defTabSz="914400" rtl="0" eaLnBrk="1" latinLnBrk="0" hangingPunct="1">
              <a:spcBef>
                <a:spcPct val="20000"/>
              </a:spcBef>
              <a:buFont typeface="Arial" pitchFamily="34" charset="0"/>
              <a:buChar char="–"/>
              <a:defRPr sz="1200" kern="1200">
                <a:solidFill>
                  <a:srgbClr val="E8E8E8"/>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200" kern="1200">
                <a:solidFill>
                  <a:srgbClr val="E8E8E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cap="all" dirty="0" smtClean="0">
                <a:latin typeface="+mj-lt"/>
              </a:rPr>
              <a:t>Businesses projects</a:t>
            </a:r>
          </a:p>
          <a:p>
            <a:pPr marL="0" indent="0">
              <a:buNone/>
            </a:pPr>
            <a:r>
              <a:rPr lang="en-US" sz="2800" cap="all" dirty="0" smtClean="0">
                <a:latin typeface="+mj-lt"/>
              </a:rPr>
              <a:t>Need to be Faster, Cheaper, better</a:t>
            </a:r>
          </a:p>
          <a:p>
            <a:pPr marL="0" indent="0">
              <a:buNone/>
            </a:pPr>
            <a:endParaRPr lang="en-US" sz="2800" cap="all" dirty="0" smtClean="0">
              <a:latin typeface="+mj-lt"/>
            </a:endParaRPr>
          </a:p>
          <a:p>
            <a:pPr marL="0" indent="0">
              <a:buNone/>
            </a:pPr>
            <a:r>
              <a:rPr lang="en-US" sz="2800" cap="all" dirty="0" smtClean="0">
                <a:latin typeface="+mj-lt"/>
              </a:rPr>
              <a:t>require a broad set of skills that are relevant</a:t>
            </a:r>
          </a:p>
        </p:txBody>
      </p:sp>
      <p:sp>
        <p:nvSpPr>
          <p:cNvPr id="7" name="Rectangle 6"/>
          <p:cNvSpPr/>
          <p:nvPr/>
        </p:nvSpPr>
        <p:spPr>
          <a:xfrm>
            <a:off x="0" y="6248400"/>
            <a:ext cx="7048500" cy="784830"/>
          </a:xfrm>
          <a:prstGeom prst="rect">
            <a:avLst/>
          </a:prstGeom>
        </p:spPr>
        <p:txBody>
          <a:bodyPr wrap="square">
            <a:spAutoFit/>
          </a:bodyPr>
          <a:lstStyle/>
          <a:p>
            <a:r>
              <a:rPr lang="en-US" sz="900" dirty="0" smtClean="0"/>
              <a:t>*Embarcadero </a:t>
            </a:r>
            <a:r>
              <a:rPr lang="en-US" sz="900" dirty="0"/>
              <a:t>Technologies Database Survey </a:t>
            </a:r>
            <a:r>
              <a:rPr lang="en-US" sz="900" dirty="0" smtClean="0"/>
              <a:t>Report</a:t>
            </a:r>
          </a:p>
          <a:p>
            <a:r>
              <a:rPr lang="en-US" sz="900" dirty="0" smtClean="0"/>
              <a:t> </a:t>
            </a:r>
            <a:r>
              <a:rPr lang="en-US" sz="900" dirty="0">
                <a:hlinkClick r:id="rId4"/>
              </a:rPr>
              <a:t>http://</a:t>
            </a:r>
            <a:r>
              <a:rPr lang="en-US" sz="900" dirty="0" smtClean="0">
                <a:hlinkClick r:id="rId4"/>
              </a:rPr>
              <a:t>www.embarcadero.com/images/dm/technical-papers/database-survey-report.pdf</a:t>
            </a:r>
            <a:endParaRPr lang="en-US" sz="900" dirty="0" smtClean="0"/>
          </a:p>
          <a:p>
            <a:r>
              <a:rPr lang="en-US" sz="900" dirty="0" smtClean="0"/>
              <a:t>**IDC's </a:t>
            </a:r>
            <a:r>
              <a:rPr lang="en-US" sz="900" dirty="0"/>
              <a:t>Server Workloads 2010 Model</a:t>
            </a:r>
          </a:p>
          <a:p>
            <a:endParaRPr lang="en-US" sz="900" dirty="0"/>
          </a:p>
          <a:p>
            <a:endParaRPr lang="en-US" sz="900" dirty="0"/>
          </a:p>
        </p:txBody>
      </p:sp>
      <p:graphicFrame>
        <p:nvGraphicFramePr>
          <p:cNvPr id="8" name="Content Placeholder 5"/>
          <p:cNvGraphicFramePr>
            <a:graphicFrameLocks/>
          </p:cNvGraphicFramePr>
          <p:nvPr>
            <p:extLst>
              <p:ext uri="{D42A27DB-BD31-4B8C-83A1-F6EECF244321}">
                <p14:modId xmlns:p14="http://schemas.microsoft.com/office/powerpoint/2010/main" val="1026079246"/>
              </p:ext>
            </p:extLst>
          </p:nvPr>
        </p:nvGraphicFramePr>
        <p:xfrm>
          <a:off x="4953000" y="3610708"/>
          <a:ext cx="4038600" cy="2667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509431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dirty="0">
                <a:latin typeface="+mj-lt"/>
              </a:rPr>
              <a:t>As an Oracle DBA, </a:t>
            </a:r>
            <a:r>
              <a:rPr lang="en-US" dirty="0" smtClean="0">
                <a:latin typeface="+mj-lt"/>
              </a:rPr>
              <a:t>how </a:t>
            </a:r>
            <a:r>
              <a:rPr lang="en-US" dirty="0">
                <a:latin typeface="+mj-lt"/>
              </a:rPr>
              <a:t>can you succeed when SQL Server is added to your plate</a:t>
            </a:r>
            <a:r>
              <a:rPr lang="en-US" dirty="0" smtClean="0">
                <a:latin typeface="+mj-lt"/>
              </a:rPr>
              <a:t>?</a:t>
            </a:r>
            <a:r>
              <a:rPr lang="en-US" b="1" cap="none" dirty="0" smtClean="0">
                <a:latin typeface="+mn-lt"/>
              </a:rPr>
              <a:t/>
            </a:r>
            <a:br>
              <a:rPr lang="en-US" b="1" cap="none" dirty="0" smtClean="0">
                <a:latin typeface="+mn-lt"/>
              </a:rPr>
            </a:br>
            <a:r>
              <a:rPr lang="en-US" sz="2000" cap="none" dirty="0">
                <a:latin typeface="+mn-lt"/>
              </a:rPr>
              <a:t/>
            </a:r>
            <a:br>
              <a:rPr lang="en-US" sz="2000" cap="none" dirty="0">
                <a:latin typeface="+mn-lt"/>
              </a:rPr>
            </a:br>
            <a:endParaRPr lang="en-US" sz="2000" b="1" cap="none" dirty="0">
              <a:latin typeface="+mn-lt"/>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7800" y="1447799"/>
            <a:ext cx="3200400" cy="301608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1224" y="2514600"/>
            <a:ext cx="2728913" cy="693360"/>
          </a:xfrm>
          <a:prstGeom prst="rect">
            <a:avLst/>
          </a:prstGeom>
        </p:spPr>
      </p:pic>
    </p:spTree>
    <p:extLst>
      <p:ext uri="{BB962C8B-B14F-4D97-AF65-F5344CB8AC3E}">
        <p14:creationId xmlns:p14="http://schemas.microsoft.com/office/powerpoint/2010/main" val="23643517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Become the indispensable</a:t>
            </a:r>
            <a:br>
              <a:rPr lang="en-US" dirty="0" smtClean="0"/>
            </a:br>
            <a:r>
              <a:rPr lang="en-US" dirty="0" smtClean="0"/>
              <a:t>IT pro!</a:t>
            </a:r>
            <a:br>
              <a:rPr lang="en-US" dirty="0" smtClean="0"/>
            </a:br>
            <a:r>
              <a:rPr lang="en-US" dirty="0"/>
              <a:t/>
            </a:r>
            <a:br>
              <a:rPr lang="en-US" dirty="0"/>
            </a:br>
            <a:r>
              <a:rPr lang="en-US" dirty="0" smtClean="0"/>
              <a:t/>
            </a:r>
            <a:br>
              <a:rPr lang="en-US" dirty="0" smtClean="0"/>
            </a:br>
            <a:r>
              <a:rPr lang="en-US" dirty="0" smtClean="0"/>
              <a:t>Being a Bilingual DBA WILL HELP YOU succeed in the tough enterprise of today</a:t>
            </a:r>
            <a:endParaRPr lang="en-US" dirty="0"/>
          </a:p>
        </p:txBody>
      </p:sp>
      <p:grpSp>
        <p:nvGrpSpPr>
          <p:cNvPr id="4" name="Group 3"/>
          <p:cNvGrpSpPr/>
          <p:nvPr/>
        </p:nvGrpSpPr>
        <p:grpSpPr>
          <a:xfrm>
            <a:off x="5160486" y="1280959"/>
            <a:ext cx="3712241" cy="3896519"/>
            <a:chOff x="5160486" y="1280959"/>
            <a:chExt cx="3712241" cy="3896519"/>
          </a:xfrm>
        </p:grpSpPr>
        <p:grpSp>
          <p:nvGrpSpPr>
            <p:cNvPr id="43" name="Group 42"/>
            <p:cNvGrpSpPr/>
            <p:nvPr/>
          </p:nvGrpSpPr>
          <p:grpSpPr>
            <a:xfrm>
              <a:off x="5160486" y="1280959"/>
              <a:ext cx="3712241" cy="3896519"/>
              <a:chOff x="5803643" y="4036519"/>
              <a:chExt cx="2059481" cy="2059481"/>
            </a:xfrm>
          </p:grpSpPr>
          <p:grpSp>
            <p:nvGrpSpPr>
              <p:cNvPr id="46" name="Group 45"/>
              <p:cNvGrpSpPr/>
              <p:nvPr/>
            </p:nvGrpSpPr>
            <p:grpSpPr>
              <a:xfrm>
                <a:off x="5803643" y="4036519"/>
                <a:ext cx="2059481" cy="2059481"/>
                <a:chOff x="6175305" y="3084715"/>
                <a:chExt cx="1604606" cy="1604606"/>
              </a:xfrm>
            </p:grpSpPr>
            <p:sp>
              <p:nvSpPr>
                <p:cNvPr id="48" name="Oval 47"/>
                <p:cNvSpPr/>
                <p:nvPr/>
              </p:nvSpPr>
              <p:spPr bwMode="auto">
                <a:xfrm>
                  <a:off x="6175305" y="3084715"/>
                  <a:ext cx="1604606" cy="1604606"/>
                </a:xfrm>
                <a:prstGeom prst="ellipse">
                  <a:avLst/>
                </a:prstGeom>
                <a:gradFill flip="none" rotWithShape="1">
                  <a:gsLst>
                    <a:gs pos="26000">
                      <a:srgbClr val="1C5D19">
                        <a:alpha val="0"/>
                      </a:srgbClr>
                    </a:gs>
                    <a:gs pos="100000">
                      <a:srgbClr val="1C5D19">
                        <a:alpha val="0"/>
                      </a:srgbClr>
                    </a:gs>
                  </a:gsLst>
                  <a:path path="shape">
                    <a:fillToRect l="50000" t="50000" r="50000" b="50000"/>
                  </a:path>
                  <a:tileRect/>
                </a:gradFill>
                <a:ln w="635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grpSp>
              <p:nvGrpSpPr>
                <p:cNvPr id="61" name="Group 130"/>
                <p:cNvGrpSpPr/>
                <p:nvPr/>
              </p:nvGrpSpPr>
              <p:grpSpPr>
                <a:xfrm>
                  <a:off x="6412032" y="3549168"/>
                  <a:ext cx="1191686" cy="731430"/>
                  <a:chOff x="6195312" y="3488765"/>
                  <a:chExt cx="1085974" cy="666547"/>
                </a:xfrm>
              </p:grpSpPr>
              <p:grpSp>
                <p:nvGrpSpPr>
                  <p:cNvPr id="62" name="Group 128"/>
                  <p:cNvGrpSpPr/>
                  <p:nvPr/>
                </p:nvGrpSpPr>
                <p:grpSpPr>
                  <a:xfrm>
                    <a:off x="6195312" y="3524907"/>
                    <a:ext cx="893466" cy="607255"/>
                    <a:chOff x="6253185" y="3490183"/>
                    <a:chExt cx="1103020" cy="749681"/>
                  </a:xfrm>
                </p:grpSpPr>
                <p:pic>
                  <p:nvPicPr>
                    <p:cNvPr id="64" name="Picture 63" descr="D:\0Projects\Microsoft\project2010_BDM\EBC\images\pcscreen.png"/>
                    <p:cNvPicPr>
                      <a:picLocks noChangeAspect="1" noChangeArrowheads="1"/>
                    </p:cNvPicPr>
                    <p:nvPr/>
                  </p:nvPicPr>
                  <p:blipFill>
                    <a:blip r:embed="rId3" cstate="print"/>
                    <a:srcRect/>
                    <a:stretch>
                      <a:fillRect/>
                    </a:stretch>
                  </p:blipFill>
                  <p:spPr bwMode="auto">
                    <a:xfrm>
                      <a:off x="6353624" y="3490183"/>
                      <a:ext cx="879567" cy="597441"/>
                    </a:xfrm>
                    <a:prstGeom prst="rect">
                      <a:avLst/>
                    </a:prstGeom>
                    <a:noFill/>
                  </p:spPr>
                </p:pic>
                <p:grpSp>
                  <p:nvGrpSpPr>
                    <p:cNvPr id="68" name="Group 113"/>
                    <p:cNvGrpSpPr/>
                    <p:nvPr/>
                  </p:nvGrpSpPr>
                  <p:grpSpPr>
                    <a:xfrm>
                      <a:off x="6406124" y="3553836"/>
                      <a:ext cx="773853" cy="398608"/>
                      <a:chOff x="6303087" y="3624670"/>
                      <a:chExt cx="927967" cy="477992"/>
                    </a:xfrm>
                  </p:grpSpPr>
                  <p:grpSp>
                    <p:nvGrpSpPr>
                      <p:cNvPr id="71" name="Group 103"/>
                      <p:cNvGrpSpPr/>
                      <p:nvPr/>
                    </p:nvGrpSpPr>
                    <p:grpSpPr>
                      <a:xfrm>
                        <a:off x="6303087" y="3624670"/>
                        <a:ext cx="927967" cy="477992"/>
                        <a:chOff x="5432755" y="3569586"/>
                        <a:chExt cx="1428733" cy="491711"/>
                      </a:xfrm>
                    </p:grpSpPr>
                    <p:sp>
                      <p:nvSpPr>
                        <p:cNvPr id="73" name="Rectangle 72"/>
                        <p:cNvSpPr/>
                        <p:nvPr/>
                      </p:nvSpPr>
                      <p:spPr bwMode="auto">
                        <a:xfrm>
                          <a:off x="5432755" y="3570278"/>
                          <a:ext cx="1428733" cy="489210"/>
                        </a:xfrm>
                        <a:prstGeom prst="rect">
                          <a:avLst/>
                        </a:prstGeom>
                        <a:solidFill>
                          <a:srgbClr val="FFFFFF">
                            <a:lumMod val="85000"/>
                            <a:alpha val="66000"/>
                          </a:srgbClr>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sp>
                      <p:nvSpPr>
                        <p:cNvPr id="74" name="Rectangle 73"/>
                        <p:cNvSpPr/>
                        <p:nvPr/>
                      </p:nvSpPr>
                      <p:spPr bwMode="auto">
                        <a:xfrm>
                          <a:off x="5830163" y="3569586"/>
                          <a:ext cx="118301" cy="491711"/>
                        </a:xfrm>
                        <a:prstGeom prst="rect">
                          <a:avLst/>
                        </a:prstGeom>
                        <a:solidFill>
                          <a:srgbClr val="FFFFFF">
                            <a:alpha val="34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sp>
                      <p:nvSpPr>
                        <p:cNvPr id="75" name="Rectangle 74"/>
                        <p:cNvSpPr/>
                        <p:nvPr/>
                      </p:nvSpPr>
                      <p:spPr bwMode="auto">
                        <a:xfrm>
                          <a:off x="6151176" y="3569586"/>
                          <a:ext cx="118301" cy="491711"/>
                        </a:xfrm>
                        <a:prstGeom prst="rect">
                          <a:avLst/>
                        </a:prstGeom>
                        <a:solidFill>
                          <a:srgbClr val="FFFFFF">
                            <a:alpha val="77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sp>
                      <p:nvSpPr>
                        <p:cNvPr id="76" name="Rectangle 75"/>
                        <p:cNvSpPr/>
                        <p:nvPr/>
                      </p:nvSpPr>
                      <p:spPr bwMode="auto">
                        <a:xfrm>
                          <a:off x="6657015" y="3569586"/>
                          <a:ext cx="74526" cy="491711"/>
                        </a:xfrm>
                        <a:prstGeom prst="rect">
                          <a:avLst/>
                        </a:prstGeom>
                        <a:solidFill>
                          <a:srgbClr val="FFFFFF">
                            <a:alpha val="34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sp>
                      <p:nvSpPr>
                        <p:cNvPr id="77" name="Rectangle 76"/>
                        <p:cNvSpPr/>
                        <p:nvPr/>
                      </p:nvSpPr>
                      <p:spPr bwMode="auto">
                        <a:xfrm>
                          <a:off x="5437763" y="3623553"/>
                          <a:ext cx="393969" cy="18288"/>
                        </a:xfrm>
                        <a:prstGeom prst="rect">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sp>
                      <p:nvSpPr>
                        <p:cNvPr id="78" name="Rectangle 77"/>
                        <p:cNvSpPr/>
                        <p:nvPr/>
                      </p:nvSpPr>
                      <p:spPr bwMode="auto">
                        <a:xfrm>
                          <a:off x="6264614" y="3623553"/>
                          <a:ext cx="393969" cy="18288"/>
                        </a:xfrm>
                        <a:prstGeom prst="rect">
                          <a:avLst/>
                        </a:prstGeom>
                        <a:solidFill>
                          <a:srgbClr val="FFFFFF">
                            <a:alpha val="56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sp>
                      <p:nvSpPr>
                        <p:cNvPr id="79" name="Rectangle 78"/>
                        <p:cNvSpPr/>
                        <p:nvPr/>
                      </p:nvSpPr>
                      <p:spPr bwMode="auto">
                        <a:xfrm>
                          <a:off x="5437763" y="3769468"/>
                          <a:ext cx="393969" cy="18288"/>
                        </a:xfrm>
                        <a:prstGeom prst="rect">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sp>
                      <p:nvSpPr>
                        <p:cNvPr id="80" name="Rectangle 79"/>
                        <p:cNvSpPr/>
                        <p:nvPr/>
                      </p:nvSpPr>
                      <p:spPr bwMode="auto">
                        <a:xfrm>
                          <a:off x="5945760" y="3759741"/>
                          <a:ext cx="201169" cy="18288"/>
                        </a:xfrm>
                        <a:prstGeom prst="rect">
                          <a:avLst/>
                        </a:prstGeom>
                        <a:solidFill>
                          <a:srgbClr val="FFFFFF">
                            <a:alpha val="56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sp>
                      <p:nvSpPr>
                        <p:cNvPr id="81" name="Rectangle 80"/>
                        <p:cNvSpPr/>
                        <p:nvPr/>
                      </p:nvSpPr>
                      <p:spPr bwMode="auto">
                        <a:xfrm>
                          <a:off x="6264614" y="3754876"/>
                          <a:ext cx="393969" cy="18288"/>
                        </a:xfrm>
                        <a:prstGeom prst="rect">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grpSp>
                  <p:pic>
                    <p:nvPicPr>
                      <p:cNvPr id="72" name="Picture 71" descr="D:\0Projects\Microsoft\project2010_BDM\EBC\images\spreadsheet.png"/>
                      <p:cNvPicPr>
                        <a:picLocks noChangeAspect="1" noChangeArrowheads="1"/>
                      </p:cNvPicPr>
                      <p:nvPr/>
                    </p:nvPicPr>
                    <p:blipFill>
                      <a:blip r:embed="rId4" cstate="print"/>
                      <a:srcRect/>
                      <a:stretch>
                        <a:fillRect/>
                      </a:stretch>
                    </p:blipFill>
                    <p:spPr bwMode="auto">
                      <a:xfrm>
                        <a:off x="6838523" y="3817572"/>
                        <a:ext cx="254035" cy="188975"/>
                      </a:xfrm>
                      <a:prstGeom prst="rect">
                        <a:avLst/>
                      </a:prstGeom>
                      <a:noFill/>
                    </p:spPr>
                  </p:pic>
                </p:grpSp>
                <p:sp>
                  <p:nvSpPr>
                    <p:cNvPr id="70" name="Freeform 69"/>
                    <p:cNvSpPr/>
                    <p:nvPr/>
                  </p:nvSpPr>
                  <p:spPr bwMode="auto">
                    <a:xfrm>
                      <a:off x="6253185" y="4120951"/>
                      <a:ext cx="1103020" cy="118913"/>
                    </a:xfrm>
                    <a:custGeom>
                      <a:avLst/>
                      <a:gdLst>
                        <a:gd name="connsiteX0" fmla="*/ 98411 w 1103020"/>
                        <a:gd name="connsiteY0" fmla="*/ 0 h 118913"/>
                        <a:gd name="connsiteX1" fmla="*/ 971806 w 1103020"/>
                        <a:gd name="connsiteY1" fmla="*/ 0 h 118913"/>
                        <a:gd name="connsiteX2" fmla="*/ 1103020 w 1103020"/>
                        <a:gd name="connsiteY2" fmla="*/ 118913 h 118913"/>
                        <a:gd name="connsiteX3" fmla="*/ 0 w 1103020"/>
                        <a:gd name="connsiteY3" fmla="*/ 118913 h 118913"/>
                        <a:gd name="connsiteX4" fmla="*/ 98411 w 1103020"/>
                        <a:gd name="connsiteY4" fmla="*/ 0 h 11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020" h="118913">
                          <a:moveTo>
                            <a:pt x="98411" y="0"/>
                          </a:moveTo>
                          <a:lnTo>
                            <a:pt x="971806" y="0"/>
                          </a:lnTo>
                          <a:lnTo>
                            <a:pt x="1103020" y="118913"/>
                          </a:lnTo>
                          <a:lnTo>
                            <a:pt x="0" y="118913"/>
                          </a:lnTo>
                          <a:lnTo>
                            <a:pt x="98411" y="0"/>
                          </a:lnTo>
                          <a:close/>
                        </a:path>
                      </a:pathLst>
                    </a:custGeom>
                    <a:solidFill>
                      <a:srgbClr val="FFFFFF">
                        <a:lumMod val="85000"/>
                        <a:alpha val="40000"/>
                      </a:srgbClr>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grpSp>
              <p:pic>
                <p:nvPicPr>
                  <p:cNvPr id="63" name="Picture 17" descr="D:\0Projects\Microsoft\project2010_BDM\images\rm2.png"/>
                  <p:cNvPicPr>
                    <a:picLocks noChangeAspect="1" noChangeArrowheads="1"/>
                  </p:cNvPicPr>
                  <p:nvPr/>
                </p:nvPicPr>
                <p:blipFill>
                  <a:blip r:embed="rId5" cstate="print">
                    <a:lum bright="100000"/>
                  </a:blip>
                  <a:stretch>
                    <a:fillRect/>
                  </a:stretch>
                </p:blipFill>
                <p:spPr bwMode="auto">
                  <a:xfrm>
                    <a:off x="7057994" y="3488765"/>
                    <a:ext cx="223292" cy="666547"/>
                  </a:xfrm>
                  <a:prstGeom prst="rect">
                    <a:avLst/>
                  </a:prstGeom>
                  <a:noFill/>
                </p:spPr>
              </p:pic>
            </p:grpSp>
          </p:grpSp>
          <p:pic>
            <p:nvPicPr>
              <p:cNvPr id="47" name="Picture 2" descr="\\MAGNUM\Projects\Microsoft\Cloud Power FY12\Design\ICONS_PNG\Devices.png"/>
              <p:cNvPicPr>
                <a:picLocks noChangeAspect="1" noChangeArrowheads="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bwMode="auto">
              <a:xfrm>
                <a:off x="5893029" y="4502388"/>
                <a:ext cx="583564" cy="583564"/>
              </a:xfrm>
              <a:prstGeom prst="rect">
                <a:avLst/>
              </a:prstGeom>
              <a:noFill/>
              <a:ln>
                <a:noFill/>
              </a:ln>
            </p:spPr>
          </p:pic>
        </p:grpSp>
        <p:sp>
          <p:nvSpPr>
            <p:cNvPr id="3" name="TextBox 2"/>
            <p:cNvSpPr txBox="1"/>
            <p:nvPr/>
          </p:nvSpPr>
          <p:spPr>
            <a:xfrm>
              <a:off x="5708152" y="4628707"/>
              <a:ext cx="2958034" cy="369332"/>
            </a:xfrm>
            <a:prstGeom prst="rect">
              <a:avLst/>
            </a:prstGeom>
            <a:noFill/>
          </p:spPr>
          <p:txBody>
            <a:bodyPr wrap="square" rtlCol="0">
              <a:spAutoFit/>
            </a:bodyPr>
            <a:lstStyle/>
            <a:p>
              <a:endParaRPr lang="en-US" dirty="0">
                <a:solidFill>
                  <a:schemeClr val="bg1"/>
                </a:solidFill>
              </a:endParaRPr>
            </a:p>
          </p:txBody>
        </p:sp>
      </p:grpSp>
    </p:spTree>
    <p:extLst>
      <p:ext uri="{BB962C8B-B14F-4D97-AF65-F5344CB8AC3E}">
        <p14:creationId xmlns:p14="http://schemas.microsoft.com/office/powerpoint/2010/main" val="25513971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Enterprises are a </a:t>
            </a:r>
            <a:r>
              <a:rPr lang="en-US" dirty="0"/>
              <a:t/>
            </a:r>
            <a:br>
              <a:rPr lang="en-US" dirty="0"/>
            </a:br>
            <a:r>
              <a:rPr lang="en-US" dirty="0" smtClean="0"/>
              <a:t>Mixed </a:t>
            </a:r>
            <a:r>
              <a:rPr lang="en-US" dirty="0"/>
              <a:t>shop </a:t>
            </a:r>
            <a:r>
              <a:rPr lang="en-US" dirty="0" smtClean="0"/>
              <a:t>reality </a:t>
            </a:r>
            <a:br>
              <a:rPr lang="en-US" dirty="0" smtClean="0"/>
            </a:br>
            <a:r>
              <a:rPr lang="en-US" dirty="0" smtClean="0"/>
              <a:t>requiring an expanded Skill Set</a:t>
            </a:r>
            <a:endParaRPr lang="en-US" dirty="0"/>
          </a:p>
        </p:txBody>
      </p:sp>
      <p:grpSp>
        <p:nvGrpSpPr>
          <p:cNvPr id="3" name="Group 2"/>
          <p:cNvGrpSpPr/>
          <p:nvPr/>
        </p:nvGrpSpPr>
        <p:grpSpPr>
          <a:xfrm>
            <a:off x="5140626" y="834834"/>
            <a:ext cx="3075857" cy="2347011"/>
            <a:chOff x="5700260" y="2264696"/>
            <a:chExt cx="3075857" cy="2347011"/>
          </a:xfrm>
        </p:grpSpPr>
        <p:grpSp>
          <p:nvGrpSpPr>
            <p:cNvPr id="20" name="Group 19"/>
            <p:cNvGrpSpPr/>
            <p:nvPr/>
          </p:nvGrpSpPr>
          <p:grpSpPr>
            <a:xfrm>
              <a:off x="5700260" y="2264696"/>
              <a:ext cx="2529340" cy="1653939"/>
              <a:chOff x="768041" y="685800"/>
              <a:chExt cx="2529340" cy="1653939"/>
            </a:xfrm>
          </p:grpSpPr>
          <p:pic>
            <p:nvPicPr>
              <p:cNvPr id="14" name="Picture 6" descr="\\MAGNUM\Projects\Microsoft\Cloud Power FY12\Design\ICONS_PNG\Flexible_Workspace.png"/>
              <p:cNvPicPr>
                <a:picLocks noChangeAspect="1" noChangeArrowheads="1"/>
              </p:cNvPicPr>
              <p:nvPr/>
            </p:nvPicPr>
            <p:blipFill>
              <a:blip r:embed="rId3" cstate="print">
                <a:lum bright="100000"/>
              </a:blip>
              <a:srcRect r="63636"/>
              <a:stretch>
                <a:fillRect/>
              </a:stretch>
            </p:blipFill>
            <p:spPr bwMode="auto">
              <a:xfrm>
                <a:off x="768041" y="685800"/>
                <a:ext cx="601432" cy="1653939"/>
              </a:xfrm>
              <a:prstGeom prst="rect">
                <a:avLst/>
              </a:prstGeom>
              <a:noFill/>
              <a:ln>
                <a:noFill/>
              </a:ln>
            </p:spPr>
          </p:pic>
          <p:pic>
            <p:nvPicPr>
              <p:cNvPr id="5" name="Picture 4" descr="orange.png"/>
              <p:cNvPicPr>
                <a:picLocks noChangeAspect="1"/>
              </p:cNvPicPr>
              <p:nvPr/>
            </p:nvPicPr>
            <p:blipFill>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rightnessContrast bright="86000"/>
                        </a14:imgEffect>
                      </a14:imgLayer>
                    </a14:imgProps>
                  </a:ext>
                </a:extLst>
              </a:blip>
              <a:stretch>
                <a:fillRect/>
              </a:stretch>
            </p:blipFill>
            <p:spPr>
              <a:xfrm>
                <a:off x="2327563" y="685800"/>
                <a:ext cx="969818" cy="1202575"/>
              </a:xfrm>
              <a:prstGeom prst="rect">
                <a:avLst/>
              </a:prstGeom>
              <a:effectLst/>
            </p:spPr>
          </p:pic>
          <p:pic>
            <p:nvPicPr>
              <p:cNvPr id="6" name="Picture 5" descr="green.png"/>
              <p:cNvPicPr>
                <a:picLocks noChangeAspect="1"/>
              </p:cNvPicPr>
              <p:nvPr/>
            </p:nvPicPr>
            <p:blipFill>
              <a:blip r:embed="rId6" cstate="print">
                <a:grayscl/>
              </a:blip>
              <a:stretch>
                <a:fillRect/>
              </a:stretch>
            </p:blipFill>
            <p:spPr>
              <a:xfrm>
                <a:off x="1219200" y="685800"/>
                <a:ext cx="1208116" cy="958735"/>
              </a:xfrm>
              <a:prstGeom prst="rect">
                <a:avLst/>
              </a:prstGeom>
            </p:spPr>
          </p:pic>
        </p:grpSp>
        <p:sp>
          <p:nvSpPr>
            <p:cNvPr id="21" name="Rectangle 20"/>
            <p:cNvSpPr/>
            <p:nvPr/>
          </p:nvSpPr>
          <p:spPr>
            <a:xfrm>
              <a:off x="5931463" y="3657600"/>
              <a:ext cx="2844654" cy="954107"/>
            </a:xfrm>
            <a:prstGeom prst="rect">
              <a:avLst/>
            </a:prstGeom>
          </p:spPr>
          <p:txBody>
            <a:bodyPr wrap="square">
              <a:spAutoFit/>
            </a:bodyPr>
            <a:lstStyle/>
            <a:p>
              <a:pPr marL="285750" indent="-285750">
                <a:buFont typeface="Arial" pitchFamily="34" charset="0"/>
                <a:buChar char="•"/>
              </a:pPr>
              <a:r>
                <a:rPr lang="en-US" sz="1400" dirty="0" smtClean="0"/>
                <a:t>Mergers </a:t>
              </a:r>
              <a:r>
                <a:rPr lang="en-US" sz="1400" dirty="0"/>
                <a:t>and </a:t>
              </a:r>
              <a:r>
                <a:rPr lang="en-US" sz="1400" dirty="0" smtClean="0"/>
                <a:t>acquisitions</a:t>
              </a:r>
            </a:p>
            <a:p>
              <a:pPr marL="285750" indent="-285750">
                <a:buFont typeface="Arial" pitchFamily="34" charset="0"/>
                <a:buChar char="•"/>
              </a:pPr>
              <a:r>
                <a:rPr lang="en-US" sz="1400" dirty="0"/>
                <a:t>3</a:t>
              </a:r>
              <a:r>
                <a:rPr lang="en-US" sz="1400" baseline="30000" dirty="0"/>
                <a:t>rd</a:t>
              </a:r>
              <a:r>
                <a:rPr lang="en-US" sz="1400" dirty="0"/>
                <a:t> party and custom </a:t>
              </a:r>
              <a:r>
                <a:rPr lang="en-US" sz="1400" dirty="0" smtClean="0"/>
                <a:t>applications</a:t>
              </a:r>
            </a:p>
            <a:p>
              <a:pPr marL="285750" indent="-285750">
                <a:buFont typeface="Arial" pitchFamily="34" charset="0"/>
                <a:buChar char="•"/>
              </a:pPr>
              <a:r>
                <a:rPr lang="en-US" sz="1400" dirty="0"/>
                <a:t>Cost </a:t>
              </a:r>
              <a:r>
                <a:rPr lang="en-US" sz="1400" dirty="0" smtClean="0"/>
                <a:t>constraints</a:t>
              </a:r>
              <a:endParaRPr lang="en-US" sz="1400" dirty="0"/>
            </a:p>
          </p:txBody>
        </p:sp>
      </p:grpSp>
      <p:grpSp>
        <p:nvGrpSpPr>
          <p:cNvPr id="7" name="Group 6"/>
          <p:cNvGrpSpPr/>
          <p:nvPr/>
        </p:nvGrpSpPr>
        <p:grpSpPr>
          <a:xfrm>
            <a:off x="5401770" y="3626586"/>
            <a:ext cx="2325440" cy="3148904"/>
            <a:chOff x="5401770" y="3429000"/>
            <a:chExt cx="2325440" cy="3148904"/>
          </a:xfrm>
        </p:grpSpPr>
        <p:grpSp>
          <p:nvGrpSpPr>
            <p:cNvPr id="32" name="Group 31"/>
            <p:cNvGrpSpPr/>
            <p:nvPr/>
          </p:nvGrpSpPr>
          <p:grpSpPr>
            <a:xfrm>
              <a:off x="5615948" y="3429000"/>
              <a:ext cx="1927852" cy="1539164"/>
              <a:chOff x="2770854" y="3934891"/>
              <a:chExt cx="1688982" cy="1667003"/>
            </a:xfrm>
          </p:grpSpPr>
          <p:sp>
            <p:nvSpPr>
              <p:cNvPr id="33" name="Oval 32"/>
              <p:cNvSpPr/>
              <p:nvPr/>
            </p:nvSpPr>
            <p:spPr bwMode="auto">
              <a:xfrm>
                <a:off x="2770854" y="4580897"/>
                <a:ext cx="401892" cy="402602"/>
              </a:xfrm>
              <a:prstGeom prst="ellipse">
                <a:avLst/>
              </a:prstGeom>
              <a:solidFill>
                <a:schemeClr val="tx1">
                  <a:lumMod val="85000"/>
                </a:schemeClr>
              </a:solidFill>
              <a:ln w="12700" cap="flat" cmpd="sng" algn="ctr">
                <a:solidFill>
                  <a:schemeClr val="tx1"/>
                </a:solidFill>
                <a:prstDash val="solid"/>
              </a:ln>
              <a:effectLst/>
            </p:spPr>
            <p:txBody>
              <a:bodyPr rtlCol="0" anchor="ctr"/>
              <a:lstStyle/>
              <a:p>
                <a:pPr algn="ctr"/>
                <a:endParaRPr lang="en-US" kern="0" dirty="0">
                  <a:solidFill>
                    <a:sysClr val="window" lastClr="FFFFFF"/>
                  </a:solidFill>
                  <a:latin typeface="Calibri"/>
                </a:endParaRPr>
              </a:p>
            </p:txBody>
          </p:sp>
          <p:sp>
            <p:nvSpPr>
              <p:cNvPr id="34" name="Oval 33"/>
              <p:cNvSpPr/>
              <p:nvPr/>
            </p:nvSpPr>
            <p:spPr bwMode="auto">
              <a:xfrm>
                <a:off x="3414400" y="3934891"/>
                <a:ext cx="401890" cy="402601"/>
              </a:xfrm>
              <a:prstGeom prst="ellipse">
                <a:avLst/>
              </a:prstGeom>
              <a:solidFill>
                <a:schemeClr val="tx1">
                  <a:lumMod val="85000"/>
                </a:schemeClr>
              </a:solidFill>
              <a:ln w="12700" cap="flat" cmpd="sng" algn="ctr">
                <a:solidFill>
                  <a:schemeClr val="tx1"/>
                </a:solidFill>
                <a:prstDash val="solid"/>
              </a:ln>
              <a:effectLst/>
            </p:spPr>
            <p:txBody>
              <a:bodyPr rtlCol="0" anchor="ctr"/>
              <a:lstStyle/>
              <a:p>
                <a:pPr algn="ctr"/>
                <a:endParaRPr lang="en-US" kern="0" dirty="0">
                  <a:solidFill>
                    <a:sysClr val="window" lastClr="FFFFFF"/>
                  </a:solidFill>
                  <a:latin typeface="Calibri"/>
                </a:endParaRPr>
              </a:p>
            </p:txBody>
          </p:sp>
          <p:sp>
            <p:nvSpPr>
              <p:cNvPr id="35" name="Oval 34"/>
              <p:cNvSpPr/>
              <p:nvPr/>
            </p:nvSpPr>
            <p:spPr bwMode="auto">
              <a:xfrm>
                <a:off x="4057944" y="4559555"/>
                <a:ext cx="401892" cy="402602"/>
              </a:xfrm>
              <a:prstGeom prst="ellipse">
                <a:avLst/>
              </a:prstGeom>
              <a:solidFill>
                <a:schemeClr val="tx1">
                  <a:lumMod val="85000"/>
                </a:schemeClr>
              </a:solidFill>
              <a:ln w="12700" cap="flat" cmpd="sng" algn="ctr">
                <a:solidFill>
                  <a:schemeClr val="tx1"/>
                </a:solidFill>
                <a:prstDash val="solid"/>
              </a:ln>
              <a:effectLst/>
            </p:spPr>
            <p:txBody>
              <a:bodyPr rtlCol="0" anchor="ctr"/>
              <a:lstStyle/>
              <a:p>
                <a:pPr algn="ctr"/>
                <a:endParaRPr lang="en-US" kern="0" dirty="0">
                  <a:solidFill>
                    <a:sysClr val="window" lastClr="FFFFFF"/>
                  </a:solidFill>
                  <a:latin typeface="Calibri"/>
                </a:endParaRPr>
              </a:p>
            </p:txBody>
          </p:sp>
          <p:sp>
            <p:nvSpPr>
              <p:cNvPr id="36" name="Oval 35"/>
              <p:cNvSpPr/>
              <p:nvPr/>
            </p:nvSpPr>
            <p:spPr bwMode="auto">
              <a:xfrm>
                <a:off x="3414400" y="5199292"/>
                <a:ext cx="401892" cy="402602"/>
              </a:xfrm>
              <a:prstGeom prst="ellipse">
                <a:avLst/>
              </a:prstGeom>
              <a:solidFill>
                <a:schemeClr val="tx1">
                  <a:lumMod val="85000"/>
                </a:schemeClr>
              </a:solidFill>
              <a:ln w="12700" cap="flat" cmpd="sng" algn="ctr">
                <a:solidFill>
                  <a:schemeClr val="tx1"/>
                </a:solidFill>
                <a:prstDash val="solid"/>
              </a:ln>
              <a:effectLst/>
            </p:spPr>
            <p:txBody>
              <a:bodyPr rtlCol="0" anchor="ctr"/>
              <a:lstStyle/>
              <a:p>
                <a:pPr algn="ctr"/>
                <a:endParaRPr lang="en-US" kern="0" dirty="0">
                  <a:solidFill>
                    <a:sysClr val="window" lastClr="FFFFFF"/>
                  </a:solidFill>
                  <a:latin typeface="Calibri"/>
                </a:endParaRPr>
              </a:p>
            </p:txBody>
          </p:sp>
          <p:pic>
            <p:nvPicPr>
              <p:cNvPr id="37" name="Picture 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971799" y="4121121"/>
                <a:ext cx="1287090" cy="1279473"/>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angle 37"/>
            <p:cNvSpPr/>
            <p:nvPr/>
          </p:nvSpPr>
          <p:spPr>
            <a:xfrm>
              <a:off x="5401770" y="4977466"/>
              <a:ext cx="2325440" cy="1600438"/>
            </a:xfrm>
            <a:prstGeom prst="rect">
              <a:avLst/>
            </a:prstGeom>
          </p:spPr>
          <p:txBody>
            <a:bodyPr wrap="square">
              <a:spAutoFit/>
            </a:bodyPr>
            <a:lstStyle/>
            <a:p>
              <a:pPr marL="285750" indent="-285750">
                <a:buFont typeface="Arial" pitchFamily="34" charset="0"/>
                <a:buChar char="•"/>
              </a:pPr>
              <a:r>
                <a:rPr lang="en-US" sz="1400" dirty="0" smtClean="0"/>
                <a:t>DBA evolves into information architect</a:t>
              </a:r>
            </a:p>
            <a:p>
              <a:pPr marL="285750" indent="-285750">
                <a:buFont typeface="Arial" pitchFamily="34" charset="0"/>
                <a:buChar char="•"/>
              </a:pPr>
              <a:r>
                <a:rPr lang="en-US" sz="1400" dirty="0" smtClean="0"/>
                <a:t>Closer collaboration </a:t>
              </a:r>
            </a:p>
            <a:p>
              <a:endParaRPr lang="en-US" sz="1400" dirty="0"/>
            </a:p>
            <a:p>
              <a:endParaRPr lang="en-US" sz="1400" dirty="0"/>
            </a:p>
            <a:p>
              <a:endParaRPr lang="en-US" sz="1400" dirty="0" smtClean="0"/>
            </a:p>
            <a:p>
              <a:endParaRPr lang="en-US" sz="1400" dirty="0"/>
            </a:p>
          </p:txBody>
        </p:sp>
      </p:grpSp>
    </p:spTree>
    <p:extLst>
      <p:ext uri="{BB962C8B-B14F-4D97-AF65-F5344CB8AC3E}">
        <p14:creationId xmlns:p14="http://schemas.microsoft.com/office/powerpoint/2010/main" val="39293711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TURNING NEW TECHNOLOGIES INTO NEW OPPORTUNITIES</a:t>
            </a:r>
            <a:endParaRPr lang="en-US" dirty="0">
              <a:solidFill>
                <a:schemeClr val="bg1"/>
              </a:solidFill>
            </a:endParaRPr>
          </a:p>
        </p:txBody>
      </p:sp>
      <p:grpSp>
        <p:nvGrpSpPr>
          <p:cNvPr id="4" name="Group 3"/>
          <p:cNvGrpSpPr/>
          <p:nvPr/>
        </p:nvGrpSpPr>
        <p:grpSpPr>
          <a:xfrm>
            <a:off x="6038112" y="0"/>
            <a:ext cx="2585955" cy="2268433"/>
            <a:chOff x="4255211" y="15881"/>
            <a:chExt cx="2585955" cy="2268433"/>
          </a:xfrm>
        </p:grpSpPr>
        <p:pic>
          <p:nvPicPr>
            <p:cNvPr id="42" name="Picture 6" descr="\\MAGNUM\Projects\Microsoft\Cloud Power FY12\Design\ICONS_PNG\Cloud.png"/>
            <p:cNvPicPr>
              <a:picLocks noChangeAspect="1" noChangeArrowheads="1"/>
            </p:cNvPicPr>
            <p:nvPr/>
          </p:nvPicPr>
          <p:blipFill>
            <a:blip r:embed="rId3" cstate="print">
              <a:lum bright="100000"/>
            </a:blip>
            <a:srcRect/>
            <a:stretch>
              <a:fillRect/>
            </a:stretch>
          </p:blipFill>
          <p:spPr bwMode="auto">
            <a:xfrm>
              <a:off x="4633789" y="15881"/>
              <a:ext cx="1828800" cy="1828800"/>
            </a:xfrm>
            <a:prstGeom prst="rect">
              <a:avLst/>
            </a:prstGeom>
            <a:noFill/>
          </p:spPr>
        </p:pic>
        <p:sp>
          <p:nvSpPr>
            <p:cNvPr id="7" name="Rectangle 6"/>
            <p:cNvSpPr/>
            <p:nvPr/>
          </p:nvSpPr>
          <p:spPr>
            <a:xfrm>
              <a:off x="4255211" y="1545650"/>
              <a:ext cx="2585955" cy="738664"/>
            </a:xfrm>
            <a:prstGeom prst="rect">
              <a:avLst/>
            </a:prstGeom>
          </p:spPr>
          <p:txBody>
            <a:bodyPr wrap="square">
              <a:spAutoFit/>
            </a:bodyPr>
            <a:lstStyle/>
            <a:p>
              <a:pPr algn="ctr"/>
              <a:r>
                <a:rPr lang="en-US" sz="1400" dirty="0" smtClean="0"/>
                <a:t>By 2015, 46% of net new IT spending will be on cloud technologies</a:t>
              </a:r>
              <a:endParaRPr lang="en-US" sz="1400" dirty="0"/>
            </a:p>
          </p:txBody>
        </p:sp>
      </p:grpSp>
      <p:grpSp>
        <p:nvGrpSpPr>
          <p:cNvPr id="10" name="Group 9"/>
          <p:cNvGrpSpPr/>
          <p:nvPr/>
        </p:nvGrpSpPr>
        <p:grpSpPr>
          <a:xfrm>
            <a:off x="4064253" y="2008049"/>
            <a:ext cx="2213479" cy="2520761"/>
            <a:chOff x="5868404" y="2000556"/>
            <a:chExt cx="2213479" cy="2520761"/>
          </a:xfrm>
        </p:grpSpPr>
        <p:grpSp>
          <p:nvGrpSpPr>
            <p:cNvPr id="8" name="Group 7"/>
            <p:cNvGrpSpPr/>
            <p:nvPr/>
          </p:nvGrpSpPr>
          <p:grpSpPr>
            <a:xfrm>
              <a:off x="6019800" y="2000556"/>
              <a:ext cx="1828800" cy="1828800"/>
              <a:chOff x="5791200" y="2000556"/>
              <a:chExt cx="1828800" cy="1828800"/>
            </a:xfrm>
          </p:grpSpPr>
          <p:pic>
            <p:nvPicPr>
              <p:cNvPr id="6146" name="Picture 2" descr="C:\Users\ashish.joshi\Desktop\Pictur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000556"/>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AGNUM\Projects\Microsoft\Cloud Power FY12\Design\Icons\PNGs\Cloud_on_your_terms.png"/>
              <p:cNvPicPr>
                <a:picLocks noChangeAspect="1" noChangeArrowheads="1"/>
              </p:cNvPicPr>
              <p:nvPr/>
            </p:nvPicPr>
            <p:blipFill>
              <a:blip r:embed="rId5" cstate="print">
                <a:lum bright="100000"/>
              </a:blip>
              <a:stretch>
                <a:fillRect/>
              </a:stretch>
            </p:blipFill>
            <p:spPr bwMode="auto">
              <a:xfrm>
                <a:off x="6366338" y="2591594"/>
                <a:ext cx="760412" cy="760412"/>
              </a:xfrm>
              <a:prstGeom prst="rect">
                <a:avLst/>
              </a:prstGeom>
              <a:noFill/>
              <a:ln>
                <a:noFill/>
              </a:ln>
            </p:spPr>
          </p:pic>
        </p:grpSp>
        <p:sp>
          <p:nvSpPr>
            <p:cNvPr id="11" name="Rectangle 10"/>
            <p:cNvSpPr/>
            <p:nvPr/>
          </p:nvSpPr>
          <p:spPr>
            <a:xfrm>
              <a:off x="5868404" y="3782653"/>
              <a:ext cx="2213479" cy="738664"/>
            </a:xfrm>
            <a:prstGeom prst="rect">
              <a:avLst/>
            </a:prstGeom>
          </p:spPr>
          <p:txBody>
            <a:bodyPr wrap="square">
              <a:spAutoFit/>
            </a:bodyPr>
            <a:lstStyle/>
            <a:p>
              <a:pPr algn="ctr"/>
              <a:r>
                <a:rPr lang="en-US" sz="1400" dirty="0" smtClean="0"/>
                <a:t>Digital data is expected to grow more than 40x in this decade</a:t>
              </a:r>
              <a:endParaRPr lang="en-US" sz="1400" dirty="0"/>
            </a:p>
          </p:txBody>
        </p:sp>
      </p:grpSp>
      <p:sp>
        <p:nvSpPr>
          <p:cNvPr id="43" name="Rectangle 42"/>
          <p:cNvSpPr/>
          <p:nvPr/>
        </p:nvSpPr>
        <p:spPr>
          <a:xfrm>
            <a:off x="0" y="6488668"/>
            <a:ext cx="7048500" cy="507831"/>
          </a:xfrm>
          <a:prstGeom prst="rect">
            <a:avLst/>
          </a:prstGeom>
        </p:spPr>
        <p:txBody>
          <a:bodyPr wrap="square">
            <a:spAutoFit/>
          </a:bodyPr>
          <a:lstStyle/>
          <a:p>
            <a:pPr>
              <a:defRPr/>
            </a:pPr>
            <a:r>
              <a:rPr lang="en-US" sz="900" i="1" dirty="0">
                <a:ln>
                  <a:solidFill>
                    <a:srgbClr val="FFFFFF">
                      <a:alpha val="0"/>
                    </a:srgbClr>
                  </a:solidFill>
                </a:ln>
                <a:gradFill>
                  <a:gsLst>
                    <a:gs pos="0">
                      <a:srgbClr val="FFFFFF"/>
                    </a:gs>
                    <a:gs pos="100000">
                      <a:srgbClr val="FFFFFF"/>
                    </a:gs>
                  </a:gsLst>
                  <a:lin ang="2700000" scaled="1"/>
                </a:gradFill>
              </a:rPr>
              <a:t>IDC Digital Universe Study, sponsored by EMC, May 2010.</a:t>
            </a:r>
          </a:p>
          <a:p>
            <a:pPr>
              <a:defRPr/>
            </a:pPr>
            <a:r>
              <a:rPr lang="pt-BR" sz="900" i="1" dirty="0">
                <a:ln>
                  <a:solidFill>
                    <a:srgbClr val="FFFFFF">
                      <a:alpha val="0"/>
                    </a:srgbClr>
                  </a:solidFill>
                </a:ln>
                <a:gradFill>
                  <a:gsLst>
                    <a:gs pos="0">
                      <a:srgbClr val="FFFFFF"/>
                    </a:gs>
                    <a:gs pos="100000">
                      <a:srgbClr val="FFFFFF"/>
                    </a:gs>
                  </a:gsLst>
                  <a:lin ang="2700000" scaled="1"/>
                </a:gradFill>
              </a:rPr>
              <a:t>Worldwide and Regional Public IT Cloud Services 2011 – 2015 Forecast, IDC , June 2011—Doc #228485</a:t>
            </a:r>
            <a:endParaRPr lang="en-US" sz="900" i="1" dirty="0">
              <a:ln>
                <a:solidFill>
                  <a:srgbClr val="FFFFFF">
                    <a:alpha val="0"/>
                  </a:srgbClr>
                </a:solidFill>
              </a:ln>
              <a:gradFill>
                <a:gsLst>
                  <a:gs pos="0">
                    <a:srgbClr val="FFFFFF"/>
                  </a:gs>
                  <a:gs pos="100000">
                    <a:srgbClr val="FFFFFF"/>
                  </a:gs>
                </a:gsLst>
                <a:lin ang="2700000" scaled="1"/>
              </a:gradFill>
            </a:endParaRPr>
          </a:p>
          <a:p>
            <a:endParaRPr lang="en-US" sz="900" dirty="0"/>
          </a:p>
        </p:txBody>
      </p:sp>
      <p:grpSp>
        <p:nvGrpSpPr>
          <p:cNvPr id="44" name="Group 43"/>
          <p:cNvGrpSpPr/>
          <p:nvPr/>
        </p:nvGrpSpPr>
        <p:grpSpPr>
          <a:xfrm>
            <a:off x="6428147" y="3962400"/>
            <a:ext cx="2030053" cy="2138470"/>
            <a:chOff x="4935871" y="4804208"/>
            <a:chExt cx="2030053" cy="2138470"/>
          </a:xfrm>
        </p:grpSpPr>
        <p:pic>
          <p:nvPicPr>
            <p:cNvPr id="45" name="Picture 4" descr="\\MAGNUM\Projects\Microsoft\Cloud Power FY12\Design\ICONS_PNG\Smart_phone.png"/>
            <p:cNvPicPr>
              <a:picLocks noChangeAspect="1" noChangeArrowheads="1"/>
            </p:cNvPicPr>
            <p:nvPr/>
          </p:nvPicPr>
          <p:blipFill>
            <a:blip r:embed="rId6" cstate="print">
              <a:lum bright="100000"/>
            </a:blip>
            <a:srcRect/>
            <a:stretch>
              <a:fillRect/>
            </a:stretch>
          </p:blipFill>
          <p:spPr bwMode="auto">
            <a:xfrm>
              <a:off x="5263669" y="4804208"/>
              <a:ext cx="1500890" cy="1500890"/>
            </a:xfrm>
            <a:prstGeom prst="rect">
              <a:avLst/>
            </a:prstGeom>
            <a:noFill/>
          </p:spPr>
        </p:pic>
        <p:sp>
          <p:nvSpPr>
            <p:cNvPr id="46" name="Rectangle 45"/>
            <p:cNvSpPr/>
            <p:nvPr/>
          </p:nvSpPr>
          <p:spPr>
            <a:xfrm>
              <a:off x="4935871" y="6031659"/>
              <a:ext cx="2030053" cy="911019"/>
            </a:xfrm>
            <a:prstGeom prst="rect">
              <a:avLst/>
            </a:prstGeom>
          </p:spPr>
          <p:txBody>
            <a:bodyPr wrap="square">
              <a:spAutoFit/>
            </a:bodyPr>
            <a:lstStyle/>
            <a:p>
              <a:pPr algn="ctr"/>
              <a:r>
                <a:rPr lang="en-US" sz="1400" dirty="0"/>
                <a:t>Mobile </a:t>
              </a:r>
              <a:r>
                <a:rPr lang="en-US" sz="1400" dirty="0" smtClean="0"/>
                <a:t>computing</a:t>
              </a:r>
            </a:p>
            <a:p>
              <a:pPr algn="ctr" defTabSz="914053" fontAlgn="base">
                <a:lnSpc>
                  <a:spcPct val="90000"/>
                </a:lnSpc>
                <a:spcBef>
                  <a:spcPct val="0"/>
                </a:spcBef>
                <a:spcAft>
                  <a:spcPct val="0"/>
                </a:spcAft>
              </a:pPr>
              <a:r>
                <a:rPr lang="en-US" sz="1400" dirty="0" smtClean="0">
                  <a:gradFill>
                    <a:gsLst>
                      <a:gs pos="0">
                        <a:srgbClr val="FFFFFF"/>
                      </a:gs>
                      <a:gs pos="100000">
                        <a:srgbClr val="FFFFFF"/>
                      </a:gs>
                    </a:gsLst>
                    <a:lin ang="5400000" scaled="0"/>
                  </a:gradFill>
                </a:rPr>
                <a:t>4.3 connected devices per U.S. adult</a:t>
              </a:r>
            </a:p>
            <a:p>
              <a:endParaRPr lang="en-US" sz="1400" dirty="0"/>
            </a:p>
          </p:txBody>
        </p:sp>
      </p:grpSp>
    </p:spTree>
    <p:extLst>
      <p:ext uri="{BB962C8B-B14F-4D97-AF65-F5344CB8AC3E}">
        <p14:creationId xmlns:p14="http://schemas.microsoft.com/office/powerpoint/2010/main" val="32109477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1000" fill="hold"/>
                                        <p:tgtEl>
                                          <p:spTgt spid="44"/>
                                        </p:tgtEl>
                                        <p:attrNameLst>
                                          <p:attrName>ppt_w</p:attrName>
                                        </p:attrNameLst>
                                      </p:cBhvr>
                                      <p:tavLst>
                                        <p:tav tm="0">
                                          <p:val>
                                            <p:fltVal val="0"/>
                                          </p:val>
                                        </p:tav>
                                        <p:tav tm="100000">
                                          <p:val>
                                            <p:strVal val="#ppt_w"/>
                                          </p:val>
                                        </p:tav>
                                      </p:tavLst>
                                    </p:anim>
                                    <p:anim calcmode="lin" valueType="num">
                                      <p:cBhvr>
                                        <p:cTn id="26" dur="1000" fill="hold"/>
                                        <p:tgtEl>
                                          <p:spTgt spid="44"/>
                                        </p:tgtEl>
                                        <p:attrNameLst>
                                          <p:attrName>ppt_h</p:attrName>
                                        </p:attrNameLst>
                                      </p:cBhvr>
                                      <p:tavLst>
                                        <p:tav tm="0">
                                          <p:val>
                                            <p:fltVal val="0"/>
                                          </p:val>
                                        </p:tav>
                                        <p:tav tm="100000">
                                          <p:val>
                                            <p:strVal val="#ppt_h"/>
                                          </p:val>
                                        </p:tav>
                                      </p:tavLst>
                                    </p:anim>
                                    <p:anim calcmode="lin" valueType="num">
                                      <p:cBhvr>
                                        <p:cTn id="27" dur="1000" fill="hold"/>
                                        <p:tgtEl>
                                          <p:spTgt spid="44"/>
                                        </p:tgtEl>
                                        <p:attrNameLst>
                                          <p:attrName>style.rotation</p:attrName>
                                        </p:attrNameLst>
                                      </p:cBhvr>
                                      <p:tavLst>
                                        <p:tav tm="0">
                                          <p:val>
                                            <p:fltVal val="90"/>
                                          </p:val>
                                        </p:tav>
                                        <p:tav tm="100000">
                                          <p:val>
                                            <p:fltVal val="0"/>
                                          </p:val>
                                        </p:tav>
                                      </p:tavLst>
                                    </p:anim>
                                    <p:animEffect transition="in" filter="fade">
                                      <p:cBhvr>
                                        <p:cTn id="2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Shows Up in MANY Forms</a:t>
            </a:r>
            <a:endParaRPr lang="en-US" dirty="0"/>
          </a:p>
        </p:txBody>
      </p:sp>
      <p:grpSp>
        <p:nvGrpSpPr>
          <p:cNvPr id="6" name="Group 5"/>
          <p:cNvGrpSpPr/>
          <p:nvPr/>
        </p:nvGrpSpPr>
        <p:grpSpPr>
          <a:xfrm>
            <a:off x="5105401" y="2554328"/>
            <a:ext cx="3352800" cy="1934269"/>
            <a:chOff x="5105401" y="2554328"/>
            <a:chExt cx="3352800" cy="1934269"/>
          </a:xfrm>
        </p:grpSpPr>
        <p:grpSp>
          <p:nvGrpSpPr>
            <p:cNvPr id="3" name="Group 2"/>
            <p:cNvGrpSpPr/>
            <p:nvPr/>
          </p:nvGrpSpPr>
          <p:grpSpPr>
            <a:xfrm>
              <a:off x="5798593" y="2554328"/>
              <a:ext cx="1489048" cy="1036850"/>
              <a:chOff x="5798593" y="2554328"/>
              <a:chExt cx="1489048" cy="1036850"/>
            </a:xfrm>
          </p:grpSpPr>
          <p:grpSp>
            <p:nvGrpSpPr>
              <p:cNvPr id="74" name="Group 73"/>
              <p:cNvGrpSpPr/>
              <p:nvPr/>
            </p:nvGrpSpPr>
            <p:grpSpPr>
              <a:xfrm>
                <a:off x="6590106" y="2554328"/>
                <a:ext cx="697535" cy="1036850"/>
                <a:chOff x="8203378" y="497725"/>
                <a:chExt cx="697535" cy="1212124"/>
              </a:xfrm>
            </p:grpSpPr>
            <p:pic>
              <p:nvPicPr>
                <p:cNvPr id="78" name="Picture 7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90806" y="497725"/>
                  <a:ext cx="358506" cy="853064"/>
                </a:xfrm>
                <a:prstGeom prst="rect">
                  <a:avLst/>
                </a:prstGeom>
              </p:spPr>
            </p:pic>
            <p:grpSp>
              <p:nvGrpSpPr>
                <p:cNvPr id="79" name="Group 78"/>
                <p:cNvGrpSpPr/>
                <p:nvPr/>
              </p:nvGrpSpPr>
              <p:grpSpPr>
                <a:xfrm>
                  <a:off x="8538166" y="672996"/>
                  <a:ext cx="362747" cy="853063"/>
                  <a:chOff x="10096375" y="3658499"/>
                  <a:chExt cx="265042" cy="521545"/>
                </a:xfrm>
              </p:grpSpPr>
              <p:sp>
                <p:nvSpPr>
                  <p:cNvPr id="86" name="Oval 85"/>
                  <p:cNvSpPr/>
                  <p:nvPr/>
                </p:nvSpPr>
                <p:spPr bwMode="auto">
                  <a:xfrm>
                    <a:off x="10097099" y="3683076"/>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87" name="Oval 86"/>
                  <p:cNvSpPr/>
                  <p:nvPr/>
                </p:nvSpPr>
                <p:spPr bwMode="auto">
                  <a:xfrm>
                    <a:off x="10097099" y="3788110"/>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88" name="Oval 87"/>
                  <p:cNvSpPr/>
                  <p:nvPr/>
                </p:nvSpPr>
                <p:spPr bwMode="auto">
                  <a:xfrm>
                    <a:off x="10097099" y="3911935"/>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89" name="Oval 88"/>
                  <p:cNvSpPr/>
                  <p:nvPr/>
                </p:nvSpPr>
                <p:spPr bwMode="auto">
                  <a:xfrm>
                    <a:off x="10097099" y="4035760"/>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90" name="Picture 8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96375" y="3658499"/>
                    <a:ext cx="261936" cy="521545"/>
                  </a:xfrm>
                  <a:prstGeom prst="rect">
                    <a:avLst/>
                  </a:prstGeom>
                </p:spPr>
              </p:pic>
            </p:grpSp>
            <p:grpSp>
              <p:nvGrpSpPr>
                <p:cNvPr id="80" name="Group 79"/>
                <p:cNvGrpSpPr/>
                <p:nvPr/>
              </p:nvGrpSpPr>
              <p:grpSpPr>
                <a:xfrm>
                  <a:off x="8203378" y="856787"/>
                  <a:ext cx="362665" cy="853062"/>
                  <a:chOff x="10096433" y="3658499"/>
                  <a:chExt cx="264984" cy="521544"/>
                </a:xfrm>
              </p:grpSpPr>
              <p:sp>
                <p:nvSpPr>
                  <p:cNvPr id="81" name="Oval 80"/>
                  <p:cNvSpPr/>
                  <p:nvPr/>
                </p:nvSpPr>
                <p:spPr bwMode="auto">
                  <a:xfrm>
                    <a:off x="10097099" y="3683076"/>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82" name="Oval 81"/>
                  <p:cNvSpPr/>
                  <p:nvPr/>
                </p:nvSpPr>
                <p:spPr bwMode="auto">
                  <a:xfrm>
                    <a:off x="10097099" y="3788110"/>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83" name="Oval 82"/>
                  <p:cNvSpPr/>
                  <p:nvPr/>
                </p:nvSpPr>
                <p:spPr bwMode="auto">
                  <a:xfrm>
                    <a:off x="10097099" y="3911935"/>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84" name="Oval 83"/>
                  <p:cNvSpPr/>
                  <p:nvPr/>
                </p:nvSpPr>
                <p:spPr bwMode="auto">
                  <a:xfrm>
                    <a:off x="10097099" y="4035760"/>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85" name="Picture 8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96433" y="3658499"/>
                    <a:ext cx="261938" cy="521544"/>
                  </a:xfrm>
                  <a:prstGeom prst="rect">
                    <a:avLst/>
                  </a:prstGeom>
                </p:spPr>
              </p:pic>
            </p:grpSp>
          </p:grpSp>
          <p:pic>
            <p:nvPicPr>
              <p:cNvPr id="75" name="Picture 6" descr="\\SFP\Work\White_Whale\3-22036_Kuleen_Bharadwaj\PPT\4_SQL Server Renewal\SFP_Art\Icons\Chris Icons\binary_cube.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798593" y="2773243"/>
                <a:ext cx="854378" cy="703714"/>
              </a:xfrm>
              <a:prstGeom prst="rect">
                <a:avLst/>
              </a:prstGeom>
              <a:noFill/>
              <a:extLst>
                <a:ext uri="{909E8E84-426E-40DD-AFC4-6F175D3DCCD1}">
                  <a14:hiddenFill xmlns:a14="http://schemas.microsoft.com/office/drawing/2010/main">
                    <a:solidFill>
                      <a:srgbClr val="FFFFFF"/>
                    </a:solidFill>
                  </a14:hiddenFill>
                </a:ext>
              </a:extLst>
            </p:spPr>
          </p:pic>
        </p:grpSp>
        <p:sp>
          <p:nvSpPr>
            <p:cNvPr id="77" name="Rectangle 76"/>
            <p:cNvSpPr/>
            <p:nvPr/>
          </p:nvSpPr>
          <p:spPr>
            <a:xfrm>
              <a:off x="5105401" y="3657600"/>
              <a:ext cx="3352800" cy="830997"/>
            </a:xfrm>
            <a:prstGeom prst="rect">
              <a:avLst/>
            </a:prstGeom>
          </p:spPr>
          <p:txBody>
            <a:bodyPr wrap="square">
              <a:spAutoFit/>
            </a:bodyPr>
            <a:lstStyle/>
            <a:p>
              <a:pPr algn="ctr"/>
              <a:r>
                <a:rPr lang="en-US" sz="1600" dirty="0" smtClean="0"/>
                <a:t>SQL Server Integration Services, Reporting Services and Analysis Services</a:t>
              </a:r>
              <a:endParaRPr lang="en-US" sz="1600" dirty="0"/>
            </a:p>
          </p:txBody>
        </p:sp>
      </p:grpSp>
      <p:grpSp>
        <p:nvGrpSpPr>
          <p:cNvPr id="5" name="Group 4"/>
          <p:cNvGrpSpPr/>
          <p:nvPr/>
        </p:nvGrpSpPr>
        <p:grpSpPr>
          <a:xfrm>
            <a:off x="5813849" y="4724400"/>
            <a:ext cx="2004801" cy="1516797"/>
            <a:chOff x="5813849" y="4724400"/>
            <a:chExt cx="2004801" cy="1516797"/>
          </a:xfrm>
        </p:grpSpPr>
        <p:grpSp>
          <p:nvGrpSpPr>
            <p:cNvPr id="91" name="Group 90"/>
            <p:cNvGrpSpPr/>
            <p:nvPr/>
          </p:nvGrpSpPr>
          <p:grpSpPr>
            <a:xfrm>
              <a:off x="5890611" y="4724400"/>
              <a:ext cx="1734318" cy="585666"/>
              <a:chOff x="5809482" y="500033"/>
              <a:chExt cx="1734318" cy="585666"/>
            </a:xfrm>
          </p:grpSpPr>
          <p:grpSp>
            <p:nvGrpSpPr>
              <p:cNvPr id="92" name="Group 91"/>
              <p:cNvGrpSpPr/>
              <p:nvPr/>
            </p:nvGrpSpPr>
            <p:grpSpPr>
              <a:xfrm>
                <a:off x="5809482" y="500033"/>
                <a:ext cx="559001" cy="577036"/>
                <a:chOff x="5823130" y="1059791"/>
                <a:chExt cx="559001" cy="577036"/>
              </a:xfrm>
            </p:grpSpPr>
            <p:sp>
              <p:nvSpPr>
                <p:cNvPr id="101" name="Cube 100"/>
                <p:cNvSpPr/>
                <p:nvPr/>
              </p:nvSpPr>
              <p:spPr bwMode="auto">
                <a:xfrm>
                  <a:off x="5823130" y="1059791"/>
                  <a:ext cx="559001" cy="577036"/>
                </a:xfrm>
                <a:prstGeom prst="cube">
                  <a:avLst/>
                </a:prstGeom>
                <a:solidFill>
                  <a:srgbClr val="FFFFFF">
                    <a:lumMod val="85000"/>
                  </a:srgbClr>
                </a:solidFill>
                <a:ln w="635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pic>
              <p:nvPicPr>
                <p:cNvPr id="102" name="Picture 3" descr="D:\0Projects\Microsoft\project2010_Decks\EBC\images\gear.png"/>
                <p:cNvPicPr>
                  <a:picLocks noChangeAspect="1" noChangeArrowheads="1"/>
                </p:cNvPicPr>
                <p:nvPr/>
              </p:nvPicPr>
              <p:blipFill>
                <a:blip r:embed="rId5" cstate="print">
                  <a:lum bright="-71000"/>
                </a:blip>
                <a:srcRect/>
                <a:stretch>
                  <a:fillRect/>
                </a:stretch>
              </p:blipFill>
              <p:spPr bwMode="auto">
                <a:xfrm>
                  <a:off x="5879198" y="1262435"/>
                  <a:ext cx="299402" cy="296630"/>
                </a:xfrm>
                <a:prstGeom prst="rect">
                  <a:avLst/>
                </a:prstGeom>
                <a:noFill/>
              </p:spPr>
            </p:pic>
          </p:grpSp>
          <p:grpSp>
            <p:nvGrpSpPr>
              <p:cNvPr id="93" name="Group 92"/>
              <p:cNvGrpSpPr>
                <a:grpSpLocks noChangeAspect="1"/>
              </p:cNvGrpSpPr>
              <p:nvPr/>
            </p:nvGrpSpPr>
            <p:grpSpPr>
              <a:xfrm>
                <a:off x="6292866" y="501392"/>
                <a:ext cx="449952" cy="584307"/>
                <a:chOff x="377825" y="1184276"/>
                <a:chExt cx="1020763" cy="1325563"/>
              </a:xfrm>
            </p:grpSpPr>
            <p:sp>
              <p:nvSpPr>
                <p:cNvPr id="99" name="Oval 122"/>
                <p:cNvSpPr>
                  <a:spLocks noChangeArrowheads="1"/>
                </p:cNvSpPr>
                <p:nvPr/>
              </p:nvSpPr>
              <p:spPr bwMode="auto">
                <a:xfrm>
                  <a:off x="395288" y="1184276"/>
                  <a:ext cx="985838" cy="1873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Freeform 123"/>
                <p:cNvSpPr>
                  <a:spLocks noEditPoints="1"/>
                </p:cNvSpPr>
                <p:nvPr/>
              </p:nvSpPr>
              <p:spPr bwMode="auto">
                <a:xfrm>
                  <a:off x="377825" y="1314451"/>
                  <a:ext cx="1020763" cy="1195388"/>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94" name="Group 93"/>
              <p:cNvGrpSpPr>
                <a:grpSpLocks noChangeAspect="1"/>
              </p:cNvGrpSpPr>
              <p:nvPr/>
            </p:nvGrpSpPr>
            <p:grpSpPr>
              <a:xfrm>
                <a:off x="6778654" y="685799"/>
                <a:ext cx="307946" cy="399899"/>
                <a:chOff x="377825" y="1184276"/>
                <a:chExt cx="1020763" cy="1325563"/>
              </a:xfrm>
            </p:grpSpPr>
            <p:sp>
              <p:nvSpPr>
                <p:cNvPr id="97" name="Oval 122"/>
                <p:cNvSpPr>
                  <a:spLocks noChangeArrowheads="1"/>
                </p:cNvSpPr>
                <p:nvPr/>
              </p:nvSpPr>
              <p:spPr bwMode="auto">
                <a:xfrm>
                  <a:off x="395288" y="1184276"/>
                  <a:ext cx="985838" cy="187325"/>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Freeform 123"/>
                <p:cNvSpPr>
                  <a:spLocks noEditPoints="1"/>
                </p:cNvSpPr>
                <p:nvPr/>
              </p:nvSpPr>
              <p:spPr bwMode="auto">
                <a:xfrm>
                  <a:off x="377825" y="1314451"/>
                  <a:ext cx="1020763" cy="1195388"/>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95" name="Cube 94"/>
              <p:cNvSpPr/>
              <p:nvPr/>
            </p:nvSpPr>
            <p:spPr bwMode="auto">
              <a:xfrm>
                <a:off x="7094298" y="613065"/>
                <a:ext cx="449502" cy="464004"/>
              </a:xfrm>
              <a:prstGeom prst="cube">
                <a:avLst/>
              </a:prstGeom>
              <a:solidFill>
                <a:srgbClr val="FFFFFF">
                  <a:lumMod val="85000"/>
                </a:srgbClr>
              </a:solidFill>
              <a:ln w="635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pic>
            <p:nvPicPr>
              <p:cNvPr id="96" name="Picture 3" descr="D:\0Projects\Microsoft\project2010_Decks\EBC\images\gear.png"/>
              <p:cNvPicPr>
                <a:picLocks noChangeAspect="1" noChangeArrowheads="1"/>
              </p:cNvPicPr>
              <p:nvPr/>
            </p:nvPicPr>
            <p:blipFill>
              <a:blip r:embed="rId5" cstate="print">
                <a:lum bright="-71000"/>
              </a:blip>
              <a:srcRect/>
              <a:stretch>
                <a:fillRect/>
              </a:stretch>
            </p:blipFill>
            <p:spPr bwMode="auto">
              <a:xfrm>
                <a:off x="7150646" y="774429"/>
                <a:ext cx="240754" cy="238525"/>
              </a:xfrm>
              <a:prstGeom prst="rect">
                <a:avLst/>
              </a:prstGeom>
              <a:noFill/>
            </p:spPr>
          </p:pic>
        </p:grpSp>
        <p:sp>
          <p:nvSpPr>
            <p:cNvPr id="103" name="Rectangle 102"/>
            <p:cNvSpPr/>
            <p:nvPr/>
          </p:nvSpPr>
          <p:spPr>
            <a:xfrm>
              <a:off x="5813849" y="5410200"/>
              <a:ext cx="2004801" cy="830997"/>
            </a:xfrm>
            <a:prstGeom prst="rect">
              <a:avLst/>
            </a:prstGeom>
          </p:spPr>
          <p:txBody>
            <a:bodyPr wrap="square">
              <a:spAutoFit/>
            </a:bodyPr>
            <a:lstStyle/>
            <a:p>
              <a:pPr algn="ctr"/>
              <a:r>
                <a:rPr lang="en-US" sz="1600" dirty="0" smtClean="0"/>
                <a:t>3</a:t>
              </a:r>
              <a:r>
                <a:rPr lang="en-US" sz="1600" baseline="30000" dirty="0" smtClean="0"/>
                <a:t>rd</a:t>
              </a:r>
              <a:r>
                <a:rPr lang="en-US" sz="1600" dirty="0" smtClean="0"/>
                <a:t> Party Applications and </a:t>
              </a:r>
              <a:r>
                <a:rPr lang="en-US" sz="1600" dirty="0" smtClean="0">
                  <a:solidFill>
                    <a:schemeClr val="bg1"/>
                  </a:solidFill>
                </a:rPr>
                <a:t>custom applications</a:t>
              </a:r>
              <a:endParaRPr lang="en-US" sz="1600" dirty="0">
                <a:solidFill>
                  <a:schemeClr val="bg1"/>
                </a:solidFill>
              </a:endParaRPr>
            </a:p>
          </p:txBody>
        </p:sp>
      </p:grpSp>
      <p:grpSp>
        <p:nvGrpSpPr>
          <p:cNvPr id="4" name="Group 3"/>
          <p:cNvGrpSpPr/>
          <p:nvPr/>
        </p:nvGrpSpPr>
        <p:grpSpPr>
          <a:xfrm>
            <a:off x="5183383" y="772120"/>
            <a:ext cx="3352800" cy="1685913"/>
            <a:chOff x="5183383" y="772120"/>
            <a:chExt cx="3352800" cy="1685913"/>
          </a:xfrm>
        </p:grpSpPr>
        <p:grpSp>
          <p:nvGrpSpPr>
            <p:cNvPr id="66" name="Group 65"/>
            <p:cNvGrpSpPr/>
            <p:nvPr/>
          </p:nvGrpSpPr>
          <p:grpSpPr>
            <a:xfrm>
              <a:off x="5618939" y="772120"/>
              <a:ext cx="2300830" cy="1136774"/>
              <a:chOff x="2271852" y="514814"/>
              <a:chExt cx="2300830" cy="1136774"/>
            </a:xfrm>
          </p:grpSpPr>
          <p:pic>
            <p:nvPicPr>
              <p:cNvPr id="69"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514050" y="1078693"/>
                <a:ext cx="486528" cy="47820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9120" y="1078693"/>
                <a:ext cx="543147" cy="57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3" descr="C:\Users\pavc\Desktop\ShrPt10_h_rgb_r.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tretch/>
            </p:blipFill>
            <p:spPr bwMode="auto">
              <a:xfrm>
                <a:off x="2271852" y="514814"/>
                <a:ext cx="2300830" cy="46016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2" name="Picture 71" descr="Excel2007_ProductIcon.png"/>
              <p:cNvPicPr>
                <a:picLocks noChangeAspect="1"/>
              </p:cNvPicPr>
              <p:nvPr/>
            </p:nvPicPr>
            <p:blipFill>
              <a:blip r:embed="rId9" cstate="print"/>
              <a:stretch>
                <a:fillRect/>
              </a:stretch>
            </p:blipFill>
            <p:spPr>
              <a:xfrm>
                <a:off x="4001233" y="1098377"/>
                <a:ext cx="571449" cy="553211"/>
              </a:xfrm>
              <a:prstGeom prst="rect">
                <a:avLst/>
              </a:prstGeom>
            </p:spPr>
          </p:pic>
        </p:grpSp>
        <p:sp>
          <p:nvSpPr>
            <p:cNvPr id="40" name="Rectangle 39"/>
            <p:cNvSpPr/>
            <p:nvPr/>
          </p:nvSpPr>
          <p:spPr>
            <a:xfrm>
              <a:off x="5183383" y="1873258"/>
              <a:ext cx="3352800" cy="584775"/>
            </a:xfrm>
            <a:prstGeom prst="rect">
              <a:avLst/>
            </a:prstGeom>
          </p:spPr>
          <p:txBody>
            <a:bodyPr wrap="square">
              <a:spAutoFit/>
            </a:bodyPr>
            <a:lstStyle/>
            <a:p>
              <a:pPr algn="ctr"/>
              <a:r>
                <a:rPr lang="en-US" sz="1600" dirty="0" smtClean="0"/>
                <a:t>SQL Server is used as back-end database for Microsoft SharePoint</a:t>
              </a:r>
              <a:endParaRPr lang="en-US" sz="1600" dirty="0"/>
            </a:p>
          </p:txBody>
        </p:sp>
      </p:grpSp>
    </p:spTree>
    <p:extLst>
      <p:ext uri="{BB962C8B-B14F-4D97-AF65-F5344CB8AC3E}">
        <p14:creationId xmlns:p14="http://schemas.microsoft.com/office/powerpoint/2010/main" val="9148209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also commonality with Oracle Tools that you already know</a:t>
            </a:r>
            <a:endParaRPr lang="en-US" dirty="0"/>
          </a:p>
        </p:txBody>
      </p:sp>
      <p:grpSp>
        <p:nvGrpSpPr>
          <p:cNvPr id="3" name="Group 2"/>
          <p:cNvGrpSpPr/>
          <p:nvPr/>
        </p:nvGrpSpPr>
        <p:grpSpPr>
          <a:xfrm>
            <a:off x="4953000" y="222735"/>
            <a:ext cx="2533258" cy="1758465"/>
            <a:chOff x="5432920" y="-21016"/>
            <a:chExt cx="2533258" cy="1758465"/>
          </a:xfrm>
        </p:grpSpPr>
        <p:pic>
          <p:nvPicPr>
            <p:cNvPr id="23" name="Picture 22" descr="network.png"/>
            <p:cNvPicPr>
              <a:picLocks noChangeAspect="1"/>
            </p:cNvPicPr>
            <p:nvPr/>
          </p:nvPicPr>
          <p:blipFill>
            <a:blip r:embed="rId3" cstate="email">
              <a:grayscl/>
              <a:extLst>
                <a:ext uri="{28A0092B-C50C-407E-A947-70E740481C1C}">
                  <a14:useLocalDpi xmlns:a14="http://schemas.microsoft.com/office/drawing/2010/main" val="0"/>
                </a:ext>
              </a:extLst>
            </a:blip>
            <a:stretch>
              <a:fillRect/>
            </a:stretch>
          </p:blipFill>
          <p:spPr>
            <a:xfrm>
              <a:off x="5715000" y="-21016"/>
              <a:ext cx="1529470" cy="1639746"/>
            </a:xfrm>
            <a:prstGeom prst="rect">
              <a:avLst/>
            </a:prstGeom>
            <a:effectLst>
              <a:outerShdw blurRad="50800" dist="38100" dir="5400000" algn="t" rotWithShape="0">
                <a:prstClr val="black">
                  <a:alpha val="40000"/>
                </a:prstClr>
              </a:outerShdw>
            </a:effectLst>
          </p:spPr>
        </p:pic>
        <p:sp>
          <p:nvSpPr>
            <p:cNvPr id="24" name="Rectangle 23"/>
            <p:cNvSpPr/>
            <p:nvPr/>
          </p:nvSpPr>
          <p:spPr>
            <a:xfrm>
              <a:off x="5432920" y="1429672"/>
              <a:ext cx="2533258" cy="307777"/>
            </a:xfrm>
            <a:prstGeom prst="rect">
              <a:avLst/>
            </a:prstGeom>
          </p:spPr>
          <p:txBody>
            <a:bodyPr wrap="none">
              <a:spAutoFit/>
            </a:bodyPr>
            <a:lstStyle/>
            <a:p>
              <a:r>
                <a:rPr lang="en-US" sz="1400" dirty="0"/>
                <a:t>Always On </a:t>
              </a:r>
              <a:r>
                <a:rPr lang="en-US" sz="1400" dirty="0" smtClean="0"/>
                <a:t>Availability </a:t>
              </a:r>
              <a:r>
                <a:rPr lang="en-US" sz="1400" dirty="0"/>
                <a:t>G</a:t>
              </a:r>
              <a:r>
                <a:rPr lang="en-US" sz="1400" dirty="0" smtClean="0"/>
                <a:t>roups</a:t>
              </a:r>
              <a:endParaRPr lang="en-US" sz="1400" dirty="0"/>
            </a:p>
          </p:txBody>
        </p:sp>
      </p:grpSp>
      <p:grpSp>
        <p:nvGrpSpPr>
          <p:cNvPr id="6" name="Group 175"/>
          <p:cNvGrpSpPr/>
          <p:nvPr/>
        </p:nvGrpSpPr>
        <p:grpSpPr>
          <a:xfrm>
            <a:off x="4954862" y="4542250"/>
            <a:ext cx="1626471" cy="1626471"/>
            <a:chOff x="7064038" y="2786550"/>
            <a:chExt cx="1187069" cy="1187069"/>
          </a:xfrm>
        </p:grpSpPr>
        <p:sp>
          <p:nvSpPr>
            <p:cNvPr id="7" name="Oval 6"/>
            <p:cNvSpPr/>
            <p:nvPr/>
          </p:nvSpPr>
          <p:spPr bwMode="auto">
            <a:xfrm>
              <a:off x="7064038" y="2786550"/>
              <a:ext cx="1187069" cy="1187069"/>
            </a:xfrm>
            <a:prstGeom prst="ellipse">
              <a:avLst/>
            </a:prstGeom>
            <a:gradFill flip="none" rotWithShape="1">
              <a:gsLst>
                <a:gs pos="26000">
                  <a:srgbClr val="1C5D19">
                    <a:alpha val="0"/>
                  </a:srgbClr>
                </a:gs>
                <a:gs pos="100000">
                  <a:srgbClr val="1C5D19">
                    <a:alpha val="0"/>
                  </a:srgbClr>
                </a:gs>
              </a:gsLst>
              <a:path path="shape">
                <a:fillToRect l="50000" t="50000" r="50000" b="50000"/>
              </a:path>
              <a:tileRect/>
            </a:gradFill>
            <a:ln w="63500" cap="flat" cmpd="sng" algn="ctr">
              <a:noFill/>
              <a:prstDash val="solid"/>
            </a:ln>
            <a:effectLst/>
          </p:spPr>
          <p:txBody>
            <a:bodyPr rtlCol="0" anchor="ctr"/>
            <a:lstStyle/>
            <a:p>
              <a:pPr algn="ctr"/>
              <a:endParaRPr lang="en-US" kern="0" dirty="0">
                <a:solidFill>
                  <a:sysClr val="window" lastClr="FFFFFF"/>
                </a:solidFill>
                <a:latin typeface="Calibri"/>
              </a:endParaRPr>
            </a:p>
          </p:txBody>
        </p:sp>
        <p:grpSp>
          <p:nvGrpSpPr>
            <p:cNvPr id="8" name="Group 168"/>
            <p:cNvGrpSpPr/>
            <p:nvPr/>
          </p:nvGrpSpPr>
          <p:grpSpPr>
            <a:xfrm>
              <a:off x="7165128" y="3038494"/>
              <a:ext cx="691082" cy="428901"/>
              <a:chOff x="7073236" y="3061666"/>
              <a:chExt cx="865585" cy="537202"/>
            </a:xfrm>
          </p:grpSpPr>
          <p:pic>
            <p:nvPicPr>
              <p:cNvPr id="19" name="Picture 3" descr="D:\0Projects\Microsoft\project2010_Decks\EBC\images\gear.png"/>
              <p:cNvPicPr>
                <a:picLocks noChangeAspect="1" noChangeArrowheads="1"/>
              </p:cNvPicPr>
              <p:nvPr/>
            </p:nvPicPr>
            <p:blipFill>
              <a:blip r:embed="rId4" cstate="print"/>
              <a:srcRect/>
              <a:stretch>
                <a:fillRect/>
              </a:stretch>
            </p:blipFill>
            <p:spPr bwMode="auto">
              <a:xfrm>
                <a:off x="7073236" y="3061666"/>
                <a:ext cx="542222" cy="537202"/>
              </a:xfrm>
              <a:prstGeom prst="rect">
                <a:avLst/>
              </a:prstGeom>
              <a:noFill/>
            </p:spPr>
          </p:pic>
          <p:pic>
            <p:nvPicPr>
              <p:cNvPr id="20" name="Picture 3" descr="D:\0Projects\Microsoft\project2010_Decks\EBC\images\gear.png"/>
              <p:cNvPicPr>
                <a:picLocks noChangeAspect="1" noChangeArrowheads="1"/>
              </p:cNvPicPr>
              <p:nvPr/>
            </p:nvPicPr>
            <p:blipFill>
              <a:blip r:embed="rId4" cstate="print"/>
              <a:srcRect/>
              <a:stretch>
                <a:fillRect/>
              </a:stretch>
            </p:blipFill>
            <p:spPr bwMode="auto">
              <a:xfrm>
                <a:off x="7603727" y="3243151"/>
                <a:ext cx="335094" cy="331992"/>
              </a:xfrm>
              <a:prstGeom prst="rect">
                <a:avLst/>
              </a:prstGeom>
              <a:noFill/>
            </p:spPr>
          </p:pic>
        </p:grpSp>
        <p:grpSp>
          <p:nvGrpSpPr>
            <p:cNvPr id="9" name="Group 171"/>
            <p:cNvGrpSpPr/>
            <p:nvPr/>
          </p:nvGrpSpPr>
          <p:grpSpPr>
            <a:xfrm>
              <a:off x="7433863" y="3336512"/>
              <a:ext cx="328066" cy="338650"/>
              <a:chOff x="5800508" y="2568696"/>
              <a:chExt cx="328066" cy="338650"/>
            </a:xfrm>
          </p:grpSpPr>
          <p:sp>
            <p:nvSpPr>
              <p:cNvPr id="17" name="Cube 16"/>
              <p:cNvSpPr/>
              <p:nvPr/>
            </p:nvSpPr>
            <p:spPr bwMode="auto">
              <a:xfrm>
                <a:off x="5800508" y="2568696"/>
                <a:ext cx="328066" cy="338650"/>
              </a:xfrm>
              <a:prstGeom prst="cube">
                <a:avLst/>
              </a:prstGeom>
              <a:solidFill>
                <a:schemeClr val="tx1">
                  <a:lumMod val="85000"/>
                </a:schemeClr>
              </a:solidFill>
              <a:ln w="63500" cap="flat" cmpd="sng" algn="ctr">
                <a:noFill/>
                <a:prstDash val="solid"/>
              </a:ln>
              <a:effectLst/>
            </p:spPr>
            <p:txBody>
              <a:bodyPr rtlCol="0" anchor="ctr"/>
              <a:lstStyle/>
              <a:p>
                <a:pPr algn="ctr"/>
                <a:endParaRPr lang="en-US" kern="0" dirty="0">
                  <a:solidFill>
                    <a:sysClr val="window" lastClr="FFFFFF"/>
                  </a:solidFill>
                  <a:latin typeface="Calibri"/>
                </a:endParaRPr>
              </a:p>
            </p:txBody>
          </p:sp>
          <p:pic>
            <p:nvPicPr>
              <p:cNvPr id="18" name="Picture 3" descr="D:\0Projects\Microsoft\project2010_Decks\EBC\images\gear.png"/>
              <p:cNvPicPr>
                <a:picLocks noChangeAspect="1" noChangeArrowheads="1"/>
              </p:cNvPicPr>
              <p:nvPr/>
            </p:nvPicPr>
            <p:blipFill>
              <a:blip r:embed="rId5" cstate="print">
                <a:lum bright="-71000"/>
              </a:blip>
              <a:srcRect/>
              <a:stretch>
                <a:fillRect/>
              </a:stretch>
            </p:blipFill>
            <p:spPr bwMode="auto">
              <a:xfrm>
                <a:off x="5834198" y="2686122"/>
                <a:ext cx="175713" cy="174086"/>
              </a:xfrm>
              <a:prstGeom prst="rect">
                <a:avLst/>
              </a:prstGeom>
              <a:noFill/>
            </p:spPr>
          </p:pic>
        </p:grpSp>
        <p:grpSp>
          <p:nvGrpSpPr>
            <p:cNvPr id="10" name="Group 68"/>
            <p:cNvGrpSpPr/>
            <p:nvPr/>
          </p:nvGrpSpPr>
          <p:grpSpPr>
            <a:xfrm>
              <a:off x="7701228" y="3467494"/>
              <a:ext cx="242186" cy="289514"/>
              <a:chOff x="7530803" y="3174328"/>
              <a:chExt cx="433829" cy="489210"/>
            </a:xfrm>
          </p:grpSpPr>
          <p:sp>
            <p:nvSpPr>
              <p:cNvPr id="11" name="Rectangle 10"/>
              <p:cNvSpPr/>
              <p:nvPr/>
            </p:nvSpPr>
            <p:spPr bwMode="auto">
              <a:xfrm>
                <a:off x="7530803" y="3174328"/>
                <a:ext cx="433829" cy="489210"/>
              </a:xfrm>
              <a:prstGeom prst="rect">
                <a:avLst/>
              </a:prstGeom>
              <a:solidFill>
                <a:schemeClr val="tx1">
                  <a:lumMod val="85000"/>
                </a:schemeClr>
              </a:solidFill>
              <a:ln w="12700" cap="flat" cmpd="sng" algn="ctr">
                <a:solidFill>
                  <a:schemeClr val="tx1"/>
                </a:solidFill>
                <a:prstDash val="solid"/>
              </a:ln>
              <a:effectLst/>
            </p:spPr>
            <p:txBody>
              <a:bodyPr rtlCol="0" anchor="ctr"/>
              <a:lstStyle/>
              <a:p>
                <a:pPr algn="ctr"/>
                <a:endParaRPr lang="en-US" kern="0" dirty="0">
                  <a:solidFill>
                    <a:sysClr val="window" lastClr="FFFFFF"/>
                  </a:solidFill>
                  <a:latin typeface="Calibri"/>
                </a:endParaRPr>
              </a:p>
            </p:txBody>
          </p:sp>
          <p:grpSp>
            <p:nvGrpSpPr>
              <p:cNvPr id="12" name="Group 66"/>
              <p:cNvGrpSpPr/>
              <p:nvPr/>
            </p:nvGrpSpPr>
            <p:grpSpPr>
              <a:xfrm>
                <a:off x="7589164" y="3280454"/>
                <a:ext cx="330892" cy="311902"/>
                <a:chOff x="7589164" y="3280454"/>
                <a:chExt cx="330892" cy="311902"/>
              </a:xfrm>
            </p:grpSpPr>
            <p:sp>
              <p:nvSpPr>
                <p:cNvPr id="13" name="Rectangle 12"/>
                <p:cNvSpPr/>
                <p:nvPr/>
              </p:nvSpPr>
              <p:spPr bwMode="auto">
                <a:xfrm>
                  <a:off x="7604929" y="3390752"/>
                  <a:ext cx="69627" cy="201604"/>
                </a:xfrm>
                <a:prstGeom prst="rect">
                  <a:avLst/>
                </a:prstGeom>
                <a:solidFill>
                  <a:schemeClr val="tx1"/>
                </a:solidFill>
                <a:ln w="12700" cap="flat" cmpd="sng" algn="ctr">
                  <a:noFill/>
                  <a:prstDash val="solid"/>
                </a:ln>
                <a:effectLst/>
              </p:spPr>
              <p:txBody>
                <a:bodyPr rtlCol="0" anchor="ctr"/>
                <a:lstStyle/>
                <a:p>
                  <a:pPr algn="ctr"/>
                  <a:endParaRPr lang="en-US" kern="0" dirty="0">
                    <a:solidFill>
                      <a:sysClr val="window" lastClr="FFFFFF"/>
                    </a:solidFill>
                    <a:latin typeface="Calibri"/>
                  </a:endParaRPr>
                </a:p>
              </p:txBody>
            </p:sp>
            <p:sp>
              <p:nvSpPr>
                <p:cNvPr id="14" name="Rectangle 13"/>
                <p:cNvSpPr/>
                <p:nvPr/>
              </p:nvSpPr>
              <p:spPr bwMode="auto">
                <a:xfrm>
                  <a:off x="7708110" y="3340940"/>
                  <a:ext cx="69627" cy="251416"/>
                </a:xfrm>
                <a:prstGeom prst="rect">
                  <a:avLst/>
                </a:prstGeom>
                <a:solidFill>
                  <a:schemeClr val="tx1"/>
                </a:solidFill>
                <a:ln w="12700" cap="flat" cmpd="sng" algn="ctr">
                  <a:noFill/>
                  <a:prstDash val="solid"/>
                </a:ln>
                <a:effectLst/>
              </p:spPr>
              <p:txBody>
                <a:bodyPr rtlCol="0" anchor="ctr"/>
                <a:lstStyle/>
                <a:p>
                  <a:pPr algn="ctr"/>
                  <a:endParaRPr lang="en-US" kern="0" dirty="0">
                    <a:solidFill>
                      <a:sysClr val="window" lastClr="FFFFFF"/>
                    </a:solidFill>
                    <a:latin typeface="Calibri"/>
                  </a:endParaRPr>
                </a:p>
              </p:txBody>
            </p:sp>
            <p:sp>
              <p:nvSpPr>
                <p:cNvPr id="15" name="Rectangle 14"/>
                <p:cNvSpPr/>
                <p:nvPr/>
              </p:nvSpPr>
              <p:spPr bwMode="auto">
                <a:xfrm>
                  <a:off x="7821965" y="3280454"/>
                  <a:ext cx="73185" cy="311902"/>
                </a:xfrm>
                <a:prstGeom prst="rect">
                  <a:avLst/>
                </a:prstGeom>
                <a:solidFill>
                  <a:schemeClr val="tx1"/>
                </a:solidFill>
                <a:ln w="12700" cap="flat" cmpd="sng" algn="ctr">
                  <a:noFill/>
                  <a:prstDash val="solid"/>
                </a:ln>
                <a:effectLst/>
              </p:spPr>
              <p:txBody>
                <a:bodyPr rtlCol="0" anchor="ctr"/>
                <a:lstStyle/>
                <a:p>
                  <a:pPr algn="ctr"/>
                  <a:endParaRPr lang="en-US" kern="0" dirty="0">
                    <a:solidFill>
                      <a:sysClr val="window" lastClr="FFFFFF"/>
                    </a:solidFill>
                    <a:latin typeface="Calibri"/>
                  </a:endParaRPr>
                </a:p>
              </p:txBody>
            </p:sp>
            <p:cxnSp>
              <p:nvCxnSpPr>
                <p:cNvPr id="16" name="Straight Connector 15"/>
                <p:cNvCxnSpPr/>
                <p:nvPr/>
              </p:nvCxnSpPr>
              <p:spPr>
                <a:xfrm>
                  <a:off x="7589164" y="3402125"/>
                  <a:ext cx="33089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p:cNvGrpSpPr/>
          <p:nvPr/>
        </p:nvGrpSpPr>
        <p:grpSpPr>
          <a:xfrm>
            <a:off x="5862038" y="2201791"/>
            <a:ext cx="2977162" cy="1836809"/>
            <a:chOff x="5352028" y="2052368"/>
            <a:chExt cx="2977162" cy="1836809"/>
          </a:xfrm>
        </p:grpSpPr>
        <p:sp>
          <p:nvSpPr>
            <p:cNvPr id="27" name="Right Brace 26"/>
            <p:cNvSpPr/>
            <p:nvPr/>
          </p:nvSpPr>
          <p:spPr>
            <a:xfrm>
              <a:off x="6548822" y="2286000"/>
              <a:ext cx="996475" cy="1220123"/>
            </a:xfrm>
            <a:prstGeom prst="rightBrace">
              <a:avLst>
                <a:gd name="adj1" fmla="val 0"/>
                <a:gd name="adj2" fmla="val 50000"/>
              </a:avLst>
            </a:prstGeom>
            <a:gradFill flip="none" rotWithShape="1">
              <a:gsLst>
                <a:gs pos="0">
                  <a:srgbClr val="ECEEF0"/>
                </a:gs>
                <a:gs pos="62000">
                  <a:srgbClr val="FFFFFF">
                    <a:alpha val="34000"/>
                  </a:srgbClr>
                </a:gs>
              </a:gsLst>
              <a:lin ang="10800000" scaled="1"/>
              <a:tileRect/>
            </a:gradFill>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28"/>
            <p:cNvGrpSpPr/>
            <p:nvPr/>
          </p:nvGrpSpPr>
          <p:grpSpPr>
            <a:xfrm>
              <a:off x="6060855" y="2052368"/>
              <a:ext cx="1058114" cy="1453755"/>
              <a:chOff x="6060855" y="2052368"/>
              <a:chExt cx="1058114" cy="1453755"/>
            </a:xfrm>
          </p:grpSpPr>
          <p:pic>
            <p:nvPicPr>
              <p:cNvPr id="40" name="Picture 39" descr="Database 2.png"/>
              <p:cNvPicPr>
                <a:picLocks noChangeAspect="1"/>
              </p:cNvPicPr>
              <p:nvPr/>
            </p:nvPicPr>
            <p:blipFill>
              <a:blip r:embed="rId6" cstate="print"/>
              <a:stretch>
                <a:fillRect/>
              </a:stretch>
            </p:blipFill>
            <p:spPr>
              <a:xfrm>
                <a:off x="6060855" y="2448009"/>
                <a:ext cx="1058114" cy="1058114"/>
              </a:xfrm>
              <a:prstGeom prst="rect">
                <a:avLst/>
              </a:prstGeom>
            </p:spPr>
          </p:pic>
          <p:pic>
            <p:nvPicPr>
              <p:cNvPr id="39" name="Picture 38" descr="Database 2.png"/>
              <p:cNvPicPr>
                <a:picLocks noChangeAspect="1"/>
              </p:cNvPicPr>
              <p:nvPr/>
            </p:nvPicPr>
            <p:blipFill>
              <a:blip r:embed="rId6" cstate="print"/>
              <a:stretch>
                <a:fillRect/>
              </a:stretch>
            </p:blipFill>
            <p:spPr>
              <a:xfrm>
                <a:off x="6060855" y="2052368"/>
                <a:ext cx="1058114" cy="1058114"/>
              </a:xfrm>
              <a:prstGeom prst="rect">
                <a:avLst/>
              </a:prstGeom>
            </p:spPr>
          </p:pic>
        </p:grpSp>
        <p:grpSp>
          <p:nvGrpSpPr>
            <p:cNvPr id="43" name="Group 42"/>
            <p:cNvGrpSpPr/>
            <p:nvPr/>
          </p:nvGrpSpPr>
          <p:grpSpPr>
            <a:xfrm>
              <a:off x="7546584" y="2485302"/>
              <a:ext cx="482180" cy="662472"/>
              <a:chOff x="6060855" y="2052368"/>
              <a:chExt cx="1058114" cy="1453755"/>
            </a:xfrm>
          </p:grpSpPr>
          <p:pic>
            <p:nvPicPr>
              <p:cNvPr id="44" name="Picture 43" descr="Database 2.png"/>
              <p:cNvPicPr>
                <a:picLocks noChangeAspect="1"/>
              </p:cNvPicPr>
              <p:nvPr/>
            </p:nvPicPr>
            <p:blipFill>
              <a:blip r:embed="rId6" cstate="print"/>
              <a:stretch>
                <a:fillRect/>
              </a:stretch>
            </p:blipFill>
            <p:spPr>
              <a:xfrm>
                <a:off x="6060855" y="2448009"/>
                <a:ext cx="1058114" cy="1058114"/>
              </a:xfrm>
              <a:prstGeom prst="rect">
                <a:avLst/>
              </a:prstGeom>
            </p:spPr>
          </p:pic>
          <p:pic>
            <p:nvPicPr>
              <p:cNvPr id="45" name="Picture 44" descr="Database 2.png"/>
              <p:cNvPicPr>
                <a:picLocks noChangeAspect="1"/>
              </p:cNvPicPr>
              <p:nvPr/>
            </p:nvPicPr>
            <p:blipFill>
              <a:blip r:embed="rId6" cstate="print"/>
              <a:stretch>
                <a:fillRect/>
              </a:stretch>
            </p:blipFill>
            <p:spPr>
              <a:xfrm>
                <a:off x="6060855" y="2052368"/>
                <a:ext cx="1058114" cy="1058114"/>
              </a:xfrm>
              <a:prstGeom prst="rect">
                <a:avLst/>
              </a:prstGeom>
            </p:spPr>
          </p:pic>
        </p:grpSp>
        <p:sp>
          <p:nvSpPr>
            <p:cNvPr id="47" name="Rectangle 46"/>
            <p:cNvSpPr/>
            <p:nvPr/>
          </p:nvSpPr>
          <p:spPr>
            <a:xfrm>
              <a:off x="5352028" y="3581400"/>
              <a:ext cx="2977162" cy="307777"/>
            </a:xfrm>
            <a:prstGeom prst="rect">
              <a:avLst/>
            </a:prstGeom>
          </p:spPr>
          <p:txBody>
            <a:bodyPr wrap="none">
              <a:spAutoFit/>
            </a:bodyPr>
            <a:lstStyle/>
            <a:p>
              <a:r>
                <a:rPr lang="en-US" sz="1400" dirty="0"/>
                <a:t>Database and Backup Compression</a:t>
              </a:r>
            </a:p>
          </p:txBody>
        </p:sp>
      </p:grpSp>
      <p:sp>
        <p:nvSpPr>
          <p:cNvPr id="33" name="Rectangle 32"/>
          <p:cNvSpPr/>
          <p:nvPr/>
        </p:nvSpPr>
        <p:spPr>
          <a:xfrm>
            <a:off x="6834399" y="750220"/>
            <a:ext cx="2004801" cy="584775"/>
          </a:xfrm>
          <a:prstGeom prst="rect">
            <a:avLst/>
          </a:prstGeom>
        </p:spPr>
        <p:txBody>
          <a:bodyPr wrap="square">
            <a:spAutoFit/>
          </a:bodyPr>
          <a:lstStyle/>
          <a:p>
            <a:r>
              <a:rPr lang="en-US" sz="1600" dirty="0" smtClean="0"/>
              <a:t>Oracle Active Data Guard</a:t>
            </a:r>
            <a:endParaRPr lang="en-US" sz="1600" dirty="0"/>
          </a:p>
        </p:txBody>
      </p:sp>
      <p:sp>
        <p:nvSpPr>
          <p:cNvPr id="34" name="Rectangle 33"/>
          <p:cNvSpPr/>
          <p:nvPr/>
        </p:nvSpPr>
        <p:spPr>
          <a:xfrm>
            <a:off x="4566064" y="2753096"/>
            <a:ext cx="2004801" cy="584775"/>
          </a:xfrm>
          <a:prstGeom prst="rect">
            <a:avLst/>
          </a:prstGeom>
        </p:spPr>
        <p:txBody>
          <a:bodyPr wrap="square">
            <a:spAutoFit/>
          </a:bodyPr>
          <a:lstStyle/>
          <a:p>
            <a:r>
              <a:rPr lang="en-US" sz="1600" dirty="0" smtClean="0"/>
              <a:t>Oracle Advanced Compression</a:t>
            </a:r>
            <a:endParaRPr lang="en-US" sz="1600" dirty="0"/>
          </a:p>
        </p:txBody>
      </p:sp>
      <p:sp>
        <p:nvSpPr>
          <p:cNvPr id="35" name="Rectangle 34"/>
          <p:cNvSpPr/>
          <p:nvPr/>
        </p:nvSpPr>
        <p:spPr>
          <a:xfrm>
            <a:off x="6934200" y="5004931"/>
            <a:ext cx="2004801" cy="584775"/>
          </a:xfrm>
          <a:prstGeom prst="rect">
            <a:avLst/>
          </a:prstGeom>
        </p:spPr>
        <p:txBody>
          <a:bodyPr wrap="square">
            <a:spAutoFit/>
          </a:bodyPr>
          <a:lstStyle/>
          <a:p>
            <a:r>
              <a:rPr lang="en-US" sz="1600" dirty="0" smtClean="0"/>
              <a:t>Oracle  Enterprise Manager</a:t>
            </a:r>
            <a:endParaRPr lang="en-US" sz="1600" dirty="0"/>
          </a:p>
        </p:txBody>
      </p:sp>
      <p:sp>
        <p:nvSpPr>
          <p:cNvPr id="36" name="Rectangle 35"/>
          <p:cNvSpPr/>
          <p:nvPr/>
        </p:nvSpPr>
        <p:spPr>
          <a:xfrm>
            <a:off x="4849531" y="6014832"/>
            <a:ext cx="1797928" cy="307777"/>
          </a:xfrm>
          <a:prstGeom prst="rect">
            <a:avLst/>
          </a:prstGeom>
        </p:spPr>
        <p:txBody>
          <a:bodyPr wrap="none">
            <a:spAutoFit/>
          </a:bodyPr>
          <a:lstStyle/>
          <a:p>
            <a:r>
              <a:rPr lang="en-US" sz="1400" dirty="0" smtClean="0"/>
              <a:t>Management Studio</a:t>
            </a:r>
            <a:endParaRPr lang="en-US" sz="1400" dirty="0"/>
          </a:p>
        </p:txBody>
      </p:sp>
    </p:spTree>
    <p:extLst>
      <p:ext uri="{BB962C8B-B14F-4D97-AF65-F5344CB8AC3E}">
        <p14:creationId xmlns:p14="http://schemas.microsoft.com/office/powerpoint/2010/main" val="38277366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1000" fill="hold"/>
                                        <p:tgtEl>
                                          <p:spTgt spid="30"/>
                                        </p:tgtEl>
                                        <p:attrNameLst>
                                          <p:attrName>ppt_w</p:attrName>
                                        </p:attrNameLst>
                                      </p:cBhvr>
                                      <p:tavLst>
                                        <p:tav tm="0">
                                          <p:val>
                                            <p:fltVal val="0"/>
                                          </p:val>
                                        </p:tav>
                                        <p:tav tm="100000">
                                          <p:val>
                                            <p:strVal val="#ppt_w"/>
                                          </p:val>
                                        </p:tav>
                                      </p:tavLst>
                                    </p:anim>
                                    <p:anim calcmode="lin" valueType="num">
                                      <p:cBhvr>
                                        <p:cTn id="21" dur="1000" fill="hold"/>
                                        <p:tgtEl>
                                          <p:spTgt spid="30"/>
                                        </p:tgtEl>
                                        <p:attrNameLst>
                                          <p:attrName>ppt_h</p:attrName>
                                        </p:attrNameLst>
                                      </p:cBhvr>
                                      <p:tavLst>
                                        <p:tav tm="0">
                                          <p:val>
                                            <p:fltVal val="0"/>
                                          </p:val>
                                        </p:tav>
                                        <p:tav tm="100000">
                                          <p:val>
                                            <p:strVal val="#ppt_h"/>
                                          </p:val>
                                        </p:tav>
                                      </p:tavLst>
                                    </p:anim>
                                    <p:anim calcmode="lin" valueType="num">
                                      <p:cBhvr>
                                        <p:cTn id="22" dur="1000" fill="hold"/>
                                        <p:tgtEl>
                                          <p:spTgt spid="30"/>
                                        </p:tgtEl>
                                        <p:attrNameLst>
                                          <p:attrName>style.rotation</p:attrName>
                                        </p:attrNameLst>
                                      </p:cBhvr>
                                      <p:tavLst>
                                        <p:tav tm="0">
                                          <p:val>
                                            <p:fltVal val="90"/>
                                          </p:val>
                                        </p:tav>
                                        <p:tav tm="100000">
                                          <p:val>
                                            <p:fltVal val="0"/>
                                          </p:val>
                                        </p:tav>
                                      </p:tavLst>
                                    </p:anim>
                                    <p:animEffect transition="in" filter="fade">
                                      <p:cBhvr>
                                        <p:cTn id="23" dur="1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4419600" cy="5486400"/>
          </a:xfrm>
        </p:spPr>
        <p:txBody>
          <a:bodyPr>
            <a:normAutofit/>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becoming the</a:t>
            </a:r>
            <a:br>
              <a:rPr lang="en-US" dirty="0" smtClean="0"/>
            </a:br>
            <a:r>
              <a:rPr lang="en-US" dirty="0" smtClean="0"/>
              <a:t>bilingual </a:t>
            </a:r>
            <a:r>
              <a:rPr lang="en-US" dirty="0"/>
              <a:t>DBA </a:t>
            </a:r>
            <a:r>
              <a:rPr lang="en-US" dirty="0" smtClean="0"/>
              <a:t/>
            </a:r>
            <a:br>
              <a:rPr lang="en-US" dirty="0" smtClean="0"/>
            </a:br>
            <a:r>
              <a:rPr lang="en-US" dirty="0" smtClean="0"/>
              <a:t>is </a:t>
            </a:r>
            <a:r>
              <a:rPr lang="en-US" dirty="0"/>
              <a:t>a strong </a:t>
            </a:r>
            <a:r>
              <a:rPr lang="en-US" dirty="0" smtClean="0"/>
              <a:t>path to the indispensable </a:t>
            </a:r>
            <a:r>
              <a:rPr lang="en-US" dirty="0"/>
              <a:t>IT </a:t>
            </a:r>
            <a:r>
              <a:rPr lang="en-US" dirty="0" smtClean="0"/>
              <a:t>Pro</a:t>
            </a:r>
            <a:br>
              <a:rPr lang="en-US" dirty="0" smtClean="0"/>
            </a:br>
            <a:r>
              <a:rPr lang="en-US" dirty="0"/>
              <a:t/>
            </a:r>
            <a:br>
              <a:rPr lang="en-US" dirty="0"/>
            </a:br>
            <a:r>
              <a:rPr lang="en-US" dirty="0" smtClean="0"/>
              <a:t>We Can help!</a:t>
            </a:r>
            <a:br>
              <a:rPr lang="en-US" dirty="0" smtClean="0"/>
            </a:br>
            <a:r>
              <a:rPr lang="en-US" dirty="0" smtClean="0"/>
              <a:t/>
            </a:r>
            <a:br>
              <a:rPr lang="en-US" dirty="0" smtClean="0"/>
            </a:br>
            <a:endParaRPr lang="en-US" dirty="0"/>
          </a:p>
        </p:txBody>
      </p:sp>
      <p:grpSp>
        <p:nvGrpSpPr>
          <p:cNvPr id="24" name="Group 23"/>
          <p:cNvGrpSpPr/>
          <p:nvPr/>
        </p:nvGrpSpPr>
        <p:grpSpPr>
          <a:xfrm>
            <a:off x="5809974" y="4821212"/>
            <a:ext cx="2278607" cy="1512734"/>
            <a:chOff x="5798593" y="2729641"/>
            <a:chExt cx="2278607" cy="1512734"/>
          </a:xfrm>
        </p:grpSpPr>
        <p:grpSp>
          <p:nvGrpSpPr>
            <p:cNvPr id="6" name="Group 117"/>
            <p:cNvGrpSpPr/>
            <p:nvPr/>
          </p:nvGrpSpPr>
          <p:grpSpPr>
            <a:xfrm>
              <a:off x="5978991" y="2729641"/>
              <a:ext cx="1409834" cy="851249"/>
              <a:chOff x="1246705" y="2499010"/>
              <a:chExt cx="882822" cy="533043"/>
            </a:xfrm>
          </p:grpSpPr>
          <p:pic>
            <p:nvPicPr>
              <p:cNvPr id="8" name="Picture 17" descr="D:\0Projects\Microsoft\project2010_BDM\images\rm2.png"/>
              <p:cNvPicPr>
                <a:picLocks noChangeAspect="1" noChangeArrowheads="1"/>
              </p:cNvPicPr>
              <p:nvPr/>
            </p:nvPicPr>
            <p:blipFill>
              <a:blip r:embed="rId3" cstate="print">
                <a:lum bright="100000"/>
              </a:blip>
              <a:srcRect r="-7957" b="53943"/>
              <a:stretch>
                <a:fillRect/>
              </a:stretch>
            </p:blipFill>
            <p:spPr bwMode="auto">
              <a:xfrm>
                <a:off x="1757106" y="2573907"/>
                <a:ext cx="372421" cy="458146"/>
              </a:xfrm>
              <a:prstGeom prst="rect">
                <a:avLst/>
              </a:prstGeom>
              <a:noFill/>
            </p:spPr>
          </p:pic>
          <p:pic>
            <p:nvPicPr>
              <p:cNvPr id="9" name="Picture 12" descr="D:\0Projects\Microsoft\project2010_BDM\images\pm2.png"/>
              <p:cNvPicPr>
                <a:picLocks noChangeAspect="1" noChangeArrowheads="1"/>
              </p:cNvPicPr>
              <p:nvPr/>
            </p:nvPicPr>
            <p:blipFill>
              <a:blip r:embed="rId4" cstate="print">
                <a:lum bright="100000"/>
              </a:blip>
              <a:srcRect b="47956"/>
              <a:stretch>
                <a:fillRect/>
              </a:stretch>
            </p:blipFill>
            <p:spPr bwMode="auto">
              <a:xfrm flipH="1">
                <a:off x="1246705" y="2499010"/>
                <a:ext cx="472674" cy="527761"/>
              </a:xfrm>
              <a:prstGeom prst="rect">
                <a:avLst/>
              </a:prstGeom>
              <a:noFill/>
            </p:spPr>
          </p:pic>
        </p:grpSp>
        <p:sp>
          <p:nvSpPr>
            <p:cNvPr id="11" name="Rectangle 10"/>
            <p:cNvSpPr/>
            <p:nvPr/>
          </p:nvSpPr>
          <p:spPr>
            <a:xfrm>
              <a:off x="5798593" y="3657600"/>
              <a:ext cx="2278607" cy="584775"/>
            </a:xfrm>
            <a:prstGeom prst="rect">
              <a:avLst/>
            </a:prstGeom>
          </p:spPr>
          <p:txBody>
            <a:bodyPr wrap="square">
              <a:spAutoFit/>
            </a:bodyPr>
            <a:lstStyle/>
            <a:p>
              <a:pPr algn="ctr"/>
              <a:r>
                <a:rPr lang="en-US" sz="1600" dirty="0" smtClean="0">
                  <a:solidFill>
                    <a:schemeClr val="bg1"/>
                  </a:solidFill>
                </a:rPr>
                <a:t>Get on a DBA certification path</a:t>
              </a:r>
              <a:endParaRPr lang="en-US" sz="1600" dirty="0">
                <a:solidFill>
                  <a:schemeClr val="bg1"/>
                </a:solidFill>
              </a:endParaRPr>
            </a:p>
          </p:txBody>
        </p:sp>
      </p:grpSp>
      <p:grpSp>
        <p:nvGrpSpPr>
          <p:cNvPr id="4" name="Group 3"/>
          <p:cNvGrpSpPr/>
          <p:nvPr/>
        </p:nvGrpSpPr>
        <p:grpSpPr>
          <a:xfrm>
            <a:off x="5275411" y="1986152"/>
            <a:ext cx="3428999" cy="2433278"/>
            <a:chOff x="5334000" y="4036519"/>
            <a:chExt cx="3428999" cy="2433278"/>
          </a:xfrm>
        </p:grpSpPr>
        <p:sp>
          <p:nvSpPr>
            <p:cNvPr id="14" name="Rectangle 13"/>
            <p:cNvSpPr/>
            <p:nvPr/>
          </p:nvSpPr>
          <p:spPr>
            <a:xfrm>
              <a:off x="5334000" y="5638800"/>
              <a:ext cx="3428999" cy="830997"/>
            </a:xfrm>
            <a:prstGeom prst="rect">
              <a:avLst/>
            </a:prstGeom>
          </p:spPr>
          <p:txBody>
            <a:bodyPr wrap="square">
              <a:spAutoFit/>
            </a:bodyPr>
            <a:lstStyle/>
            <a:p>
              <a:pPr algn="ctr"/>
              <a:r>
                <a:rPr lang="en-US" sz="1600" dirty="0"/>
                <a:t>Benefit from training and resources provided by the bilingual DBA </a:t>
              </a:r>
              <a:r>
                <a:rPr lang="en-US" sz="1600" dirty="0" smtClean="0"/>
                <a:t>community</a:t>
              </a:r>
              <a:endParaRPr lang="en-US" sz="1600" dirty="0"/>
            </a:p>
          </p:txBody>
        </p:sp>
        <p:grpSp>
          <p:nvGrpSpPr>
            <p:cNvPr id="27" name="Group 26"/>
            <p:cNvGrpSpPr/>
            <p:nvPr/>
          </p:nvGrpSpPr>
          <p:grpSpPr>
            <a:xfrm>
              <a:off x="5803643" y="4036519"/>
              <a:ext cx="2059481" cy="2059481"/>
              <a:chOff x="6175305" y="3084715"/>
              <a:chExt cx="1604606" cy="1604606"/>
            </a:xfrm>
          </p:grpSpPr>
          <p:sp>
            <p:nvSpPr>
              <p:cNvPr id="28" name="Oval 27"/>
              <p:cNvSpPr/>
              <p:nvPr/>
            </p:nvSpPr>
            <p:spPr bwMode="auto">
              <a:xfrm>
                <a:off x="6175305" y="3084715"/>
                <a:ext cx="1604606" cy="1604606"/>
              </a:xfrm>
              <a:prstGeom prst="ellipse">
                <a:avLst/>
              </a:prstGeom>
              <a:gradFill flip="none" rotWithShape="1">
                <a:gsLst>
                  <a:gs pos="26000">
                    <a:srgbClr val="1C5D19">
                      <a:alpha val="0"/>
                    </a:srgbClr>
                  </a:gs>
                  <a:gs pos="100000">
                    <a:srgbClr val="1C5D19">
                      <a:alpha val="0"/>
                    </a:srgbClr>
                  </a:gs>
                </a:gsLst>
                <a:path path="shape">
                  <a:fillToRect l="50000" t="50000" r="50000" b="50000"/>
                </a:path>
                <a:tileRect/>
              </a:gradFill>
              <a:ln w="635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grpSp>
            <p:nvGrpSpPr>
              <p:cNvPr id="29" name="Group 130"/>
              <p:cNvGrpSpPr/>
              <p:nvPr/>
            </p:nvGrpSpPr>
            <p:grpSpPr>
              <a:xfrm>
                <a:off x="6412032" y="3549168"/>
                <a:ext cx="1191686" cy="731430"/>
                <a:chOff x="6195312" y="3488765"/>
                <a:chExt cx="1085974" cy="666547"/>
              </a:xfrm>
            </p:grpSpPr>
            <p:grpSp>
              <p:nvGrpSpPr>
                <p:cNvPr id="30" name="Group 128"/>
                <p:cNvGrpSpPr/>
                <p:nvPr/>
              </p:nvGrpSpPr>
              <p:grpSpPr>
                <a:xfrm>
                  <a:off x="6195312" y="3524907"/>
                  <a:ext cx="893466" cy="607255"/>
                  <a:chOff x="6253185" y="3490183"/>
                  <a:chExt cx="1103020" cy="749681"/>
                </a:xfrm>
              </p:grpSpPr>
              <p:pic>
                <p:nvPicPr>
                  <p:cNvPr id="32" name="Picture 31" descr="D:\0Projects\Microsoft\project2010_BDM\EBC\images\pcscreen.png"/>
                  <p:cNvPicPr>
                    <a:picLocks noChangeAspect="1" noChangeArrowheads="1"/>
                  </p:cNvPicPr>
                  <p:nvPr/>
                </p:nvPicPr>
                <p:blipFill>
                  <a:blip r:embed="rId5" cstate="print"/>
                  <a:srcRect/>
                  <a:stretch>
                    <a:fillRect/>
                  </a:stretch>
                </p:blipFill>
                <p:spPr bwMode="auto">
                  <a:xfrm>
                    <a:off x="6353624" y="3490183"/>
                    <a:ext cx="879567" cy="597441"/>
                  </a:xfrm>
                  <a:prstGeom prst="rect">
                    <a:avLst/>
                  </a:prstGeom>
                  <a:noFill/>
                </p:spPr>
              </p:pic>
              <p:grpSp>
                <p:nvGrpSpPr>
                  <p:cNvPr id="33" name="Group 113"/>
                  <p:cNvGrpSpPr/>
                  <p:nvPr/>
                </p:nvGrpSpPr>
                <p:grpSpPr>
                  <a:xfrm>
                    <a:off x="6406124" y="3553836"/>
                    <a:ext cx="773853" cy="398608"/>
                    <a:chOff x="6303087" y="3624670"/>
                    <a:chExt cx="927967" cy="477992"/>
                  </a:xfrm>
                </p:grpSpPr>
                <p:grpSp>
                  <p:nvGrpSpPr>
                    <p:cNvPr id="35" name="Group 103"/>
                    <p:cNvGrpSpPr/>
                    <p:nvPr/>
                  </p:nvGrpSpPr>
                  <p:grpSpPr>
                    <a:xfrm>
                      <a:off x="6303087" y="3624670"/>
                      <a:ext cx="927967" cy="477992"/>
                      <a:chOff x="5432755" y="3569586"/>
                      <a:chExt cx="1428733" cy="491711"/>
                    </a:xfrm>
                  </p:grpSpPr>
                  <p:sp>
                    <p:nvSpPr>
                      <p:cNvPr id="37" name="Rectangle 36"/>
                      <p:cNvSpPr/>
                      <p:nvPr/>
                    </p:nvSpPr>
                    <p:spPr bwMode="auto">
                      <a:xfrm>
                        <a:off x="5432755" y="3570278"/>
                        <a:ext cx="1428733" cy="489210"/>
                      </a:xfrm>
                      <a:prstGeom prst="rect">
                        <a:avLst/>
                      </a:prstGeom>
                      <a:solidFill>
                        <a:srgbClr val="FFFFFF">
                          <a:lumMod val="85000"/>
                          <a:alpha val="66000"/>
                        </a:srgbClr>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sp>
                    <p:nvSpPr>
                      <p:cNvPr id="38" name="Rectangle 37"/>
                      <p:cNvSpPr/>
                      <p:nvPr/>
                    </p:nvSpPr>
                    <p:spPr bwMode="auto">
                      <a:xfrm>
                        <a:off x="5830163" y="3569586"/>
                        <a:ext cx="118301" cy="491711"/>
                      </a:xfrm>
                      <a:prstGeom prst="rect">
                        <a:avLst/>
                      </a:prstGeom>
                      <a:solidFill>
                        <a:srgbClr val="FFFFFF">
                          <a:alpha val="34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sp>
                    <p:nvSpPr>
                      <p:cNvPr id="39" name="Rectangle 38"/>
                      <p:cNvSpPr/>
                      <p:nvPr/>
                    </p:nvSpPr>
                    <p:spPr bwMode="auto">
                      <a:xfrm>
                        <a:off x="6151176" y="3569586"/>
                        <a:ext cx="118301" cy="491711"/>
                      </a:xfrm>
                      <a:prstGeom prst="rect">
                        <a:avLst/>
                      </a:prstGeom>
                      <a:solidFill>
                        <a:srgbClr val="FFFFFF">
                          <a:alpha val="77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sp>
                    <p:nvSpPr>
                      <p:cNvPr id="40" name="Rectangle 39"/>
                      <p:cNvSpPr/>
                      <p:nvPr/>
                    </p:nvSpPr>
                    <p:spPr bwMode="auto">
                      <a:xfrm>
                        <a:off x="6657015" y="3569586"/>
                        <a:ext cx="74526" cy="491711"/>
                      </a:xfrm>
                      <a:prstGeom prst="rect">
                        <a:avLst/>
                      </a:prstGeom>
                      <a:solidFill>
                        <a:srgbClr val="FFFFFF">
                          <a:alpha val="34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sp>
                    <p:nvSpPr>
                      <p:cNvPr id="41" name="Rectangle 40"/>
                      <p:cNvSpPr/>
                      <p:nvPr/>
                    </p:nvSpPr>
                    <p:spPr bwMode="auto">
                      <a:xfrm>
                        <a:off x="5437763" y="3623553"/>
                        <a:ext cx="393969" cy="18288"/>
                      </a:xfrm>
                      <a:prstGeom prst="rect">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sp>
                    <p:nvSpPr>
                      <p:cNvPr id="42" name="Rectangle 41"/>
                      <p:cNvSpPr/>
                      <p:nvPr/>
                    </p:nvSpPr>
                    <p:spPr bwMode="auto">
                      <a:xfrm>
                        <a:off x="6264614" y="3623553"/>
                        <a:ext cx="393969" cy="18288"/>
                      </a:xfrm>
                      <a:prstGeom prst="rect">
                        <a:avLst/>
                      </a:prstGeom>
                      <a:solidFill>
                        <a:srgbClr val="FFFFFF">
                          <a:alpha val="56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sp>
                    <p:nvSpPr>
                      <p:cNvPr id="43" name="Rectangle 42"/>
                      <p:cNvSpPr/>
                      <p:nvPr/>
                    </p:nvSpPr>
                    <p:spPr bwMode="auto">
                      <a:xfrm>
                        <a:off x="5437763" y="3769468"/>
                        <a:ext cx="393969" cy="18288"/>
                      </a:xfrm>
                      <a:prstGeom prst="rect">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sp>
                    <p:nvSpPr>
                      <p:cNvPr id="44" name="Rectangle 43"/>
                      <p:cNvSpPr/>
                      <p:nvPr/>
                    </p:nvSpPr>
                    <p:spPr bwMode="auto">
                      <a:xfrm>
                        <a:off x="5945760" y="3759741"/>
                        <a:ext cx="201169" cy="18288"/>
                      </a:xfrm>
                      <a:prstGeom prst="rect">
                        <a:avLst/>
                      </a:prstGeom>
                      <a:solidFill>
                        <a:srgbClr val="FFFFFF">
                          <a:alpha val="56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sp>
                    <p:nvSpPr>
                      <p:cNvPr id="45" name="Rectangle 44"/>
                      <p:cNvSpPr/>
                      <p:nvPr/>
                    </p:nvSpPr>
                    <p:spPr bwMode="auto">
                      <a:xfrm>
                        <a:off x="6264614" y="3754876"/>
                        <a:ext cx="393969" cy="18288"/>
                      </a:xfrm>
                      <a:prstGeom prst="rect">
                        <a:avLst/>
                      </a:prstGeom>
                      <a:solidFill>
                        <a:srgbClr val="FFFFFF"/>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grpSp>
                <p:pic>
                  <p:nvPicPr>
                    <p:cNvPr id="36" name="Picture 35" descr="D:\0Projects\Microsoft\project2010_BDM\EBC\images\spreadsheet.png"/>
                    <p:cNvPicPr>
                      <a:picLocks noChangeAspect="1" noChangeArrowheads="1"/>
                    </p:cNvPicPr>
                    <p:nvPr/>
                  </p:nvPicPr>
                  <p:blipFill>
                    <a:blip r:embed="rId6" cstate="print"/>
                    <a:srcRect/>
                    <a:stretch>
                      <a:fillRect/>
                    </a:stretch>
                  </p:blipFill>
                  <p:spPr bwMode="auto">
                    <a:xfrm>
                      <a:off x="6838523" y="3817572"/>
                      <a:ext cx="254035" cy="188975"/>
                    </a:xfrm>
                    <a:prstGeom prst="rect">
                      <a:avLst/>
                    </a:prstGeom>
                    <a:noFill/>
                  </p:spPr>
                </p:pic>
              </p:grpSp>
              <p:sp>
                <p:nvSpPr>
                  <p:cNvPr id="34" name="Freeform 33"/>
                  <p:cNvSpPr/>
                  <p:nvPr/>
                </p:nvSpPr>
                <p:spPr bwMode="auto">
                  <a:xfrm>
                    <a:off x="6253185" y="4120951"/>
                    <a:ext cx="1103020" cy="118913"/>
                  </a:xfrm>
                  <a:custGeom>
                    <a:avLst/>
                    <a:gdLst>
                      <a:gd name="connsiteX0" fmla="*/ 98411 w 1103020"/>
                      <a:gd name="connsiteY0" fmla="*/ 0 h 118913"/>
                      <a:gd name="connsiteX1" fmla="*/ 971806 w 1103020"/>
                      <a:gd name="connsiteY1" fmla="*/ 0 h 118913"/>
                      <a:gd name="connsiteX2" fmla="*/ 1103020 w 1103020"/>
                      <a:gd name="connsiteY2" fmla="*/ 118913 h 118913"/>
                      <a:gd name="connsiteX3" fmla="*/ 0 w 1103020"/>
                      <a:gd name="connsiteY3" fmla="*/ 118913 h 118913"/>
                      <a:gd name="connsiteX4" fmla="*/ 98411 w 1103020"/>
                      <a:gd name="connsiteY4" fmla="*/ 0 h 11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020" h="118913">
                        <a:moveTo>
                          <a:pt x="98411" y="0"/>
                        </a:moveTo>
                        <a:lnTo>
                          <a:pt x="971806" y="0"/>
                        </a:lnTo>
                        <a:lnTo>
                          <a:pt x="1103020" y="118913"/>
                        </a:lnTo>
                        <a:lnTo>
                          <a:pt x="0" y="118913"/>
                        </a:lnTo>
                        <a:lnTo>
                          <a:pt x="98411" y="0"/>
                        </a:lnTo>
                        <a:close/>
                      </a:path>
                    </a:pathLst>
                  </a:custGeom>
                  <a:solidFill>
                    <a:srgbClr val="FFFFFF">
                      <a:lumMod val="85000"/>
                      <a:alpha val="40000"/>
                    </a:srgbClr>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grpSp>
            <p:pic>
              <p:nvPicPr>
                <p:cNvPr id="31" name="Picture 17" descr="D:\0Projects\Microsoft\project2010_BDM\images\rm2.png"/>
                <p:cNvPicPr>
                  <a:picLocks noChangeAspect="1" noChangeArrowheads="1"/>
                </p:cNvPicPr>
                <p:nvPr/>
              </p:nvPicPr>
              <p:blipFill>
                <a:blip r:embed="rId3" cstate="print">
                  <a:lum bright="100000"/>
                </a:blip>
                <a:stretch>
                  <a:fillRect/>
                </a:stretch>
              </p:blipFill>
              <p:spPr bwMode="auto">
                <a:xfrm>
                  <a:off x="7057994" y="3488765"/>
                  <a:ext cx="223292" cy="666547"/>
                </a:xfrm>
                <a:prstGeom prst="rect">
                  <a:avLst/>
                </a:prstGeom>
                <a:noFill/>
              </p:spPr>
            </p:pic>
          </p:grpSp>
        </p:grpSp>
      </p:grpSp>
      <p:grpSp>
        <p:nvGrpSpPr>
          <p:cNvPr id="12" name="Group 11"/>
          <p:cNvGrpSpPr/>
          <p:nvPr/>
        </p:nvGrpSpPr>
        <p:grpSpPr>
          <a:xfrm>
            <a:off x="5275411" y="228600"/>
            <a:ext cx="3182789" cy="2493625"/>
            <a:chOff x="5275411" y="228600"/>
            <a:chExt cx="3182789" cy="2493625"/>
          </a:xfrm>
        </p:grpSpPr>
        <p:sp>
          <p:nvSpPr>
            <p:cNvPr id="23" name="Rectangle 22"/>
            <p:cNvSpPr/>
            <p:nvPr/>
          </p:nvSpPr>
          <p:spPr>
            <a:xfrm>
              <a:off x="5275411" y="1645007"/>
              <a:ext cx="3182789" cy="1077218"/>
            </a:xfrm>
            <a:prstGeom prst="rect">
              <a:avLst/>
            </a:prstGeom>
          </p:spPr>
          <p:txBody>
            <a:bodyPr wrap="square">
              <a:spAutoFit/>
            </a:bodyPr>
            <a:lstStyle/>
            <a:p>
              <a:pPr algn="ctr"/>
              <a:r>
                <a:rPr lang="en-US" sz="1600" dirty="0"/>
                <a:t>Join </a:t>
              </a:r>
              <a:r>
                <a:rPr lang="en-US" sz="1600" dirty="0" smtClean="0"/>
                <a:t>PASS Oracle DBA Virtual </a:t>
              </a:r>
              <a:r>
                <a:rPr lang="en-US" sz="1600" dirty="0"/>
                <a:t>Chapter </a:t>
              </a:r>
              <a:r>
                <a:rPr lang="en-US" sz="1600" dirty="0">
                  <a:solidFill>
                    <a:schemeClr val="bg1"/>
                  </a:solidFill>
                </a:rPr>
                <a:t>and </a:t>
              </a:r>
              <a:r>
                <a:rPr lang="en-US" sz="1600" dirty="0" smtClean="0">
                  <a:solidFill>
                    <a:schemeClr val="bg1"/>
                  </a:solidFill>
                </a:rPr>
                <a:t>exchange </a:t>
              </a:r>
              <a:r>
                <a:rPr lang="en-US" sz="1600" dirty="0">
                  <a:solidFill>
                    <a:schemeClr val="bg1"/>
                  </a:solidFill>
                </a:rPr>
                <a:t>information with peers</a:t>
              </a:r>
            </a:p>
            <a:p>
              <a:pPr algn="ctr"/>
              <a:endParaRPr lang="en-US" sz="1600" dirty="0"/>
            </a:p>
          </p:txBody>
        </p:sp>
        <p:pic>
          <p:nvPicPr>
            <p:cNvPr id="47" name="Picture 3" descr="C:\Users\theog\Pictures\DVD_ART36\Artwork_Imagery\Icons - Illustrations\_ REAL VISTA STYLE\meeting hand shake partner.png"/>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916920" y="324711"/>
              <a:ext cx="1612683" cy="16126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0427" y="228600"/>
              <a:ext cx="752475" cy="571500"/>
            </a:xfrm>
            <a:prstGeom prst="rect">
              <a:avLst/>
            </a:prstGeom>
          </p:spPr>
        </p:pic>
      </p:grpSp>
      <p:pic>
        <p:nvPicPr>
          <p:cNvPr id="48" name="Picture 2" descr="\\MAGNUM\Projects\Microsoft\Cloud Power FY12\Design\ICONS_PNG\Devices.png"/>
          <p:cNvPicPr>
            <a:picLocks noChangeAspect="1" noChangeArrowheads="1"/>
          </p:cNvPicPr>
          <p:nvPr/>
        </p:nvPicPr>
        <p:blipFill>
          <a:blip r:embed="rId9" cstate="print">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Lst>
          </a:blip>
          <a:stretch>
            <a:fillRect/>
          </a:stretch>
        </p:blipFill>
        <p:spPr bwMode="auto">
          <a:xfrm>
            <a:off x="6397271" y="4723076"/>
            <a:ext cx="583564" cy="583564"/>
          </a:xfrm>
          <a:prstGeom prst="rect">
            <a:avLst/>
          </a:prstGeom>
          <a:noFill/>
          <a:ln>
            <a:noFill/>
          </a:ln>
        </p:spPr>
      </p:pic>
    </p:spTree>
    <p:extLst>
      <p:ext uri="{BB962C8B-B14F-4D97-AF65-F5344CB8AC3E}">
        <p14:creationId xmlns:p14="http://schemas.microsoft.com/office/powerpoint/2010/main" val="28875521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90"/>
                                          </p:val>
                                        </p:tav>
                                        <p:tav tm="100000">
                                          <p:val>
                                            <p:fltVal val="0"/>
                                          </p:val>
                                        </p:tav>
                                      </p:tavLst>
                                    </p:anim>
                                    <p:animEffect transition="in" filter="fade">
                                      <p:cBhvr>
                                        <p:cTn id="16" dur="5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 calcmode="lin" valueType="num">
                                      <p:cBhvr>
                                        <p:cTn id="21" dur="500" fill="hold"/>
                                        <p:tgtEl>
                                          <p:spTgt spid="24"/>
                                        </p:tgtEl>
                                        <p:attrNameLst>
                                          <p:attrName>style.rotation</p:attrName>
                                        </p:attrNameLst>
                                      </p:cBhvr>
                                      <p:tavLst>
                                        <p:tav tm="0">
                                          <p:val>
                                            <p:fltVal val="90"/>
                                          </p:val>
                                        </p:tav>
                                        <p:tav tm="100000">
                                          <p:val>
                                            <p:fltVal val="0"/>
                                          </p:val>
                                        </p:tav>
                                      </p:tavLst>
                                    </p:anim>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QL_2012_VLE%20PPT_Template">
  <a:themeElements>
    <a:clrScheme name="Custom 5">
      <a:dk1>
        <a:srgbClr val="FFFFFF"/>
      </a:dk1>
      <a:lt1>
        <a:srgbClr val="FFFFFF"/>
      </a:lt1>
      <a:dk2>
        <a:srgbClr val="3F3F3F"/>
      </a:dk2>
      <a:lt2>
        <a:srgbClr val="C2C2C2"/>
      </a:lt2>
      <a:accent1>
        <a:srgbClr val="FF8B00"/>
      </a:accent1>
      <a:accent2>
        <a:srgbClr val="4DC8ED"/>
      </a:accent2>
      <a:accent3>
        <a:srgbClr val="B5D331"/>
      </a:accent3>
      <a:accent4>
        <a:srgbClr val="85151B"/>
      </a:accent4>
      <a:accent5>
        <a:srgbClr val="C3372B"/>
      </a:accent5>
      <a:accent6>
        <a:srgbClr val="C3372B"/>
      </a:accent6>
      <a:hlink>
        <a:srgbClr val="FF8B00"/>
      </a:hlink>
      <a:folHlink>
        <a:srgbClr val="800080"/>
      </a:folHlink>
    </a:clrScheme>
    <a:fontScheme name="SQL Theme">
      <a:majorFont>
        <a:latin typeface="Segoe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A3BFCF7DD73E43986BC80ACB8BB5DF" ma:contentTypeVersion="0" ma:contentTypeDescription="Create a new document." ma:contentTypeScope="" ma:versionID="2160db5cb397b8c857873d0111aa03e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79D0EF-A0EB-4DC2-8D36-5DE2261605E0}">
  <ds:schemaRefs>
    <ds:schemaRef ds:uri="http://schemas.microsoft.com/sharepoint/v3/contenttype/forms"/>
  </ds:schemaRefs>
</ds:datastoreItem>
</file>

<file path=customXml/itemProps2.xml><?xml version="1.0" encoding="utf-8"?>
<ds:datastoreItem xmlns:ds="http://schemas.openxmlformats.org/officeDocument/2006/customXml" ds:itemID="{1791D158-BE24-4BA4-8041-EFD00533EA4A}">
  <ds:schemaRefs>
    <ds:schemaRef ds:uri="http://schemas.microsoft.com/office/infopath/2007/PartnerControls"/>
    <ds:schemaRef ds:uri="http://purl.org/dc/terms/"/>
    <ds:schemaRef ds:uri="http://purl.org/dc/elements/1.1/"/>
    <ds:schemaRef ds:uri="http://purl.org/dc/dcmitype/"/>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D16765DD-A22C-4DAE-BACC-E2C140D234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SQL_2012_VLE%20PPT_Template</Template>
  <TotalTime>4479</TotalTime>
  <Words>367</Words>
  <Application>Microsoft Office PowerPoint</Application>
  <PresentationFormat>On-screen Show (4:3)</PresentationFormat>
  <Paragraphs>76</Paragraphs>
  <Slides>12</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Arial</vt:lpstr>
      <vt:lpstr>MS PGothic</vt:lpstr>
      <vt:lpstr>Segoe Light</vt:lpstr>
      <vt:lpstr>ヒラギノ角ゴ ProN W3</vt:lpstr>
      <vt:lpstr>Calibri</vt:lpstr>
      <vt:lpstr>Times New Roman</vt:lpstr>
      <vt:lpstr>Segoe UI</vt:lpstr>
      <vt:lpstr>Cambria</vt:lpstr>
      <vt:lpstr>Gill Sans</vt:lpstr>
      <vt:lpstr>Segoe</vt:lpstr>
      <vt:lpstr>Consolas</vt:lpstr>
      <vt:lpstr>Courier New</vt:lpstr>
      <vt:lpstr>SQL_2012_VLE%20PPT_Template</vt:lpstr>
      <vt:lpstr>Becoming a Bilingual Oracle/SQL Server DBA</vt:lpstr>
      <vt:lpstr>The multi-platform DBA Challenge</vt:lpstr>
      <vt:lpstr>As an Oracle DBA, how can you succeed when SQL Server is added to your plate?  </vt:lpstr>
      <vt:lpstr>Become the indispensable IT pro!   Being a Bilingual DBA WILL HELP YOU succeed in the tough enterprise of today</vt:lpstr>
      <vt:lpstr>Enterprises are a  Mixed shop reality  requiring an expanded Skill Set</vt:lpstr>
      <vt:lpstr>TURNING NEW TECHNOLOGIES INTO NEW OPPORTUNITIES</vt:lpstr>
      <vt:lpstr>SQL Server Shows Up in MANY Forms</vt:lpstr>
      <vt:lpstr>There is also commonality with Oracle Tools that you already know</vt:lpstr>
      <vt:lpstr>    becoming the bilingual DBA  is a strong path to the indispensable IT Pro  We Can help!  </vt:lpstr>
      <vt:lpstr>Explore</vt:lpstr>
      <vt:lpstr>START YOUR BILINGUAL ADVENTURE  Sign up for a free membership with  the PASS ORACLE DBA  VIRTUAL CHAPTER TODAY  HTTP://ORACLE.SQLPASS.ORG  </vt:lpstr>
      <vt:lpstr>PowerPoint Presentation</vt:lpstr>
    </vt:vector>
  </TitlesOfParts>
  <Company>Advaiya,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 Bilingual Oracle/SQL Server DBA</dc:title>
  <dc:creator>Bill Ramos, Advaiya Inc</dc:creator>
  <cp:lastModifiedBy>Ranbeer Gill</cp:lastModifiedBy>
  <cp:revision>214</cp:revision>
  <cp:lastPrinted>2011-12-08T00:41:18Z</cp:lastPrinted>
  <dcterms:created xsi:type="dcterms:W3CDTF">2012-01-23T15:46:06Z</dcterms:created>
  <dcterms:modified xsi:type="dcterms:W3CDTF">2012-03-12T12:31:19Z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0x01010069A3BFCF7DD73E43986BC80ACB8BB5DF</vt:lpwstr>
  </property>
</Properties>
</file>